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
          <a:latin typeface="Gill Sans"/>
          <a:ea typeface="Gill Sans"/>
          <a:cs typeface="Gill Sans"/>
        </a:font>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
          <a:latin typeface="Gill Sans"/>
          <a:ea typeface="Gill Sans"/>
          <a:cs typeface="Gill Sans"/>
        </a:font>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
          <a:latin typeface="Gill Sans"/>
          <a:ea typeface="Gill Sans"/>
          <a:cs typeface="Gill Sans"/>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
          <a:latin typeface="Gill Sans"/>
          <a:ea typeface="Gill Sans"/>
          <a:cs typeface="Gill Sans"/>
        </a:font>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
          <a:latin typeface="Gill Sans"/>
          <a:ea typeface="Gill Sans"/>
          <a:cs typeface="Gill Sans"/>
        </a:font>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
          <a:latin typeface="Gill Sans"/>
          <a:ea typeface="Gill Sans"/>
          <a:cs typeface="Gill Sans"/>
        </a:font>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a:p>
        </p:txBody>
      </p:sp>
      <p:sp>
        <p:nvSpPr>
          <p:cNvPr id="129" name="Shape 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usscouts.org/mb/docs/Home-Safety-Checklist.pdf" TargetMode="Externa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usscouts.org/mb/docs/Home-Safety-Checklist.pdf" TargetMode="Externa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defRPr sz="2000"/>
            </a:pPr>
            <a:r>
              <a:t>We highly recommend you obtain and read through the merit badge safety book and this presentation before your class. It may be helpful to keep it on hand during the class as well.</a:t>
            </a:r>
          </a:p>
          <a:p>
            <a:pPr>
              <a:defRPr sz="2000"/>
            </a:pPr>
            <a:r>
              <a:t>**Also please note that slide 7 requires you to update it for your area</a:t>
            </a:r>
          </a:p>
          <a:p>
            <a:pPr>
              <a:defRPr sz="2000"/>
            </a:pPr>
            <a:r>
              <a:t>**You will need poster board and poster making supplies for requirement 6 - the actual poster making will be the last activity</a:t>
            </a:r>
          </a:p>
          <a:p>
            <a:pPr>
              <a:defRPr sz="2000"/>
            </a:pPr>
            <a:r>
              <a:t>**You will also need notebooks for each scout, recent newspapers pens/pencils, and a copy of the  boy scout home safety checklist (3 pages per scout) found at:</a:t>
            </a:r>
          </a:p>
          <a:p>
            <a:pPr/>
            <a:r>
              <a:rPr u="sng">
                <a:hlinkClick r:id="rId3" invalidUrl="" action="" tgtFrame="" tooltip="" history="1" highlightClick="0" endSnd="0"/>
              </a:rPr>
              <a:t>http://usscouts.org/mb/docs/Home-Safety-Checklist.pdf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r>
              <a:t>(in the notebooks)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r>
              <a:t>group size will depend on number of students in class, ideally have 4-5 scouts in each group or allow them to form groups by troop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Allow the scouts to brainstorm and discuss briefly </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Give examples - the book provides some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**Make sure you edit this slide with statistics from your local area</a:t>
            </a:r>
          </a:p>
          <a:p>
            <a:pPr/>
          </a:p>
          <a:p>
            <a:pPr/>
            <a:r>
              <a:t>Also be sure the scouts are recording this in their notebooks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Discuss and explain the importance of being safe even (or especially) on the weekends when they may be out having fun and being adventurous - this lesson extends past using motor vehicles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If time allows, let them share some of their ideas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distribute print outs of the boy scout home safety checklist (3 pages) found at:</a:t>
            </a:r>
          </a:p>
          <a:p>
            <a:pPr/>
            <a:r>
              <a:rPr u="sng">
                <a:hlinkClick r:id="rId3" invalidUrl="" action="" tgtFrame="" tooltip="" history="1" highlightClick="0" endSnd="0"/>
              </a:rPr>
              <a:t>http://usscouts.org/mb/docs/Home-Safety-Checklist.pdf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Allow them to brainstorm and discuss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r>
              <a:t>If time allows, take the scouts out around the building and allow them to discuss routes to exit different areas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3" name="Shape 13"/>
          <p:cNvSpPr/>
          <p:nvPr/>
        </p:nvSpPr>
        <p:spPr>
          <a:xfrm>
            <a:off x="508000" y="51816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Shape 14"/>
          <p:cNvSpPr/>
          <p:nvPr>
            <p:ph type="title"/>
          </p:nvPr>
        </p:nvSpPr>
        <p:spPr>
          <a:xfrm>
            <a:off x="508000" y="3009900"/>
            <a:ext cx="11988800" cy="2032000"/>
          </a:xfrm>
          <a:prstGeom prst="rect">
            <a:avLst/>
          </a:prstGeom>
        </p:spPr>
        <p:txBody>
          <a:bodyPr anchor="b"/>
          <a:lstStyle/>
          <a:p>
            <a:pPr/>
            <a:r>
              <a:t>Title Text</a:t>
            </a:r>
          </a:p>
        </p:txBody>
      </p:sp>
      <p:sp>
        <p:nvSpPr>
          <p:cNvPr id="15" name="Shape 15"/>
          <p:cNvSpPr/>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6" name="Shape 16"/>
          <p:cNvSpPr/>
          <p:nvPr>
            <p:ph type="sldNum" sz="quarter" idx="2"/>
          </p:nvPr>
        </p:nvSpPr>
        <p:spPr>
          <a:xfrm>
            <a:off x="12154001" y="8763000"/>
            <a:ext cx="342901" cy="3683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05" name="Shape 105"/>
          <p:cNvSpPr/>
          <p:nvPr>
            <p:ph type="body" sz="quarter" idx="13"/>
          </p:nvPr>
        </p:nvSpPr>
        <p:spPr>
          <a:xfrm>
            <a:off x="508000" y="5918200"/>
            <a:ext cx="11988800" cy="533400"/>
          </a:xfrm>
          <a:prstGeom prst="rect">
            <a:avLst/>
          </a:prstGeom>
        </p:spPr>
        <p:txBody>
          <a:bodyPr anchor="t">
            <a:spAutoFit/>
          </a:bodyPr>
          <a:lstStyle>
            <a:lvl1pPr marL="0" indent="0" algn="ctr">
              <a:lnSpc>
                <a:spcPct val="140000"/>
              </a:lnSpc>
              <a:spcBef>
                <a:spcPts val="0"/>
              </a:spcBef>
              <a:buSzTx/>
              <a:buNone/>
              <a:defRPr i="1" sz="3000">
                <a:solidFill>
                  <a:srgbClr val="9D9D9D"/>
                </a:solidFill>
              </a:defRPr>
            </a:lvl1pPr>
          </a:lstStyle>
          <a:p>
            <a:pPr/>
            <a:r>
              <a:t>–Johnny Appleseed</a:t>
            </a:r>
          </a:p>
        </p:txBody>
      </p:sp>
      <p:sp>
        <p:nvSpPr>
          <p:cNvPr id="106" name="Shape 106"/>
          <p:cNvSpPr/>
          <p:nvPr>
            <p:ph type="body" sz="quarter" idx="14"/>
          </p:nvPr>
        </p:nvSpPr>
        <p:spPr>
          <a:xfrm>
            <a:off x="1270000" y="4298950"/>
            <a:ext cx="10464800" cy="622300"/>
          </a:xfrm>
          <a:prstGeom prst="rect">
            <a:avLst/>
          </a:prstGeom>
        </p:spPr>
        <p:txBody>
          <a:bodyPr>
            <a:spAutoFit/>
          </a:bodyPr>
          <a:lstStyle>
            <a:lvl1pPr marL="0" indent="0" algn="ctr">
              <a:lnSpc>
                <a:spcPct val="120000"/>
              </a:lnSpc>
              <a:spcBef>
                <a:spcPts val="0"/>
              </a:spcBef>
              <a:buSzTx/>
              <a:buNone/>
              <a:defRPr sz="3600"/>
            </a:lvl1pPr>
          </a:lstStyle>
          <a:p>
            <a:pPr/>
            <a:r>
              <a:t>“Type a quote here.” </a:t>
            </a:r>
          </a:p>
        </p:txBody>
      </p:sp>
      <p:sp>
        <p:nvSpPr>
          <p:cNvPr id="107" name="Shape 10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14" name="Shape 114"/>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5" name="Shape 1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22" name="Shape 1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3" name="Shape 23"/>
          <p:cNvSpPr/>
          <p:nvPr>
            <p:ph type="pic" idx="13"/>
          </p:nvPr>
        </p:nvSpPr>
        <p:spPr>
          <a:xfrm>
            <a:off x="622300" y="1181100"/>
            <a:ext cx="11760200" cy="5676900"/>
          </a:xfrm>
          <a:prstGeom prst="rect">
            <a:avLst/>
          </a:prstGeom>
          <a:ln w="9525">
            <a:round/>
          </a:ln>
        </p:spPr>
        <p:txBody>
          <a:bodyPr lIns="91439" tIns="45719" rIns="91439" bIns="45719" anchor="t">
            <a:noAutofit/>
          </a:bodyPr>
          <a:lstStyle/>
          <a:p>
            <a:pPr/>
          </a:p>
        </p:txBody>
      </p:sp>
      <p:sp>
        <p:nvSpPr>
          <p:cNvPr id="24" name="Shape 24"/>
          <p:cNvSpPr/>
          <p:nvPr>
            <p:ph type="title"/>
          </p:nvPr>
        </p:nvSpPr>
        <p:spPr>
          <a:xfrm>
            <a:off x="508000" y="7099300"/>
            <a:ext cx="11988800" cy="1117600"/>
          </a:xfrm>
          <a:prstGeom prst="rect">
            <a:avLst/>
          </a:prstGeom>
        </p:spPr>
        <p:txBody>
          <a:bodyPr anchor="b"/>
          <a:lstStyle/>
          <a:p>
            <a:pPr/>
            <a:r>
              <a:t>Title Text</a:t>
            </a:r>
          </a:p>
        </p:txBody>
      </p:sp>
      <p:sp>
        <p:nvSpPr>
          <p:cNvPr id="25" name="Shape 25"/>
          <p:cNvSpPr/>
          <p:nvPr>
            <p:ph type="body" sz="quarter"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3" name="Shape 33"/>
          <p:cNvSpPr/>
          <p:nvPr>
            <p:ph type="title"/>
          </p:nvPr>
        </p:nvSpPr>
        <p:spPr>
          <a:xfrm>
            <a:off x="508000" y="3860800"/>
            <a:ext cx="11988800" cy="2032000"/>
          </a:xfrm>
          <a:prstGeom prst="rect">
            <a:avLst/>
          </a:prstGeom>
        </p:spPr>
        <p:txBody>
          <a:bodyPr/>
          <a:lstStyle/>
          <a:p>
            <a:pPr/>
            <a:r>
              <a:t>Title Text</a:t>
            </a:r>
          </a:p>
        </p:txBody>
      </p:sp>
      <p:sp>
        <p:nvSpPr>
          <p:cNvPr id="34" name="Shape 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41" name="Shape 41"/>
          <p:cNvSpPr/>
          <p:nvPr>
            <p:ph type="pic" sz="half" idx="13"/>
          </p:nvPr>
        </p:nvSpPr>
        <p:spPr>
          <a:xfrm>
            <a:off x="6805519" y="981849"/>
            <a:ext cx="5575301" cy="7531101"/>
          </a:xfrm>
          <a:prstGeom prst="rect">
            <a:avLst/>
          </a:prstGeom>
          <a:ln w="9525">
            <a:round/>
          </a:ln>
        </p:spPr>
        <p:txBody>
          <a:bodyPr lIns="91439" tIns="45719" rIns="91439" bIns="45719" anchor="t">
            <a:noAutofit/>
          </a:bodyPr>
          <a:lstStyle/>
          <a:p>
            <a:pPr/>
          </a:p>
        </p:txBody>
      </p:sp>
      <p:sp>
        <p:nvSpPr>
          <p:cNvPr id="42" name="Shape 42"/>
          <p:cNvSpPr/>
          <p:nvPr>
            <p:ph type="title"/>
          </p:nvPr>
        </p:nvSpPr>
        <p:spPr>
          <a:xfrm>
            <a:off x="508000" y="2400300"/>
            <a:ext cx="5829300" cy="6070600"/>
          </a:xfrm>
          <a:prstGeom prst="rect">
            <a:avLst/>
          </a:prstGeom>
        </p:spPr>
        <p:txBody>
          <a:bodyPr anchor="t"/>
          <a:lstStyle/>
          <a:p>
            <a:pPr/>
            <a:r>
              <a:t>Title Text</a:t>
            </a:r>
          </a:p>
        </p:txBody>
      </p:sp>
      <p:sp>
        <p:nvSpPr>
          <p:cNvPr id="43" name="Shape 43"/>
          <p:cNvSpPr/>
          <p:nvPr>
            <p:ph type="body" sz="quarter"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4" name="Shape 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sp>
        <p:nvSpPr>
          <p:cNvPr id="51" name="Shape 51"/>
          <p:cNvSpPr/>
          <p:nvPr/>
        </p:nvSpPr>
        <p:spPr>
          <a:xfrm>
            <a:off x="508000" y="25781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2" name="Shape 52"/>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3" name="Shape 53"/>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4" name="Shape 54"/>
          <p:cNvSpPr/>
          <p:nvPr>
            <p:ph type="title"/>
          </p:nvPr>
        </p:nvSpPr>
        <p:spPr>
          <a:prstGeom prst="rect">
            <a:avLst/>
          </a:prstGeom>
        </p:spPr>
        <p:txBody>
          <a:bodyPr/>
          <a:lstStyle/>
          <a:p>
            <a:pPr/>
            <a:r>
              <a:t>Title Text</a:t>
            </a: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62" name="Shape 62"/>
          <p:cNvSpPr/>
          <p:nvPr/>
        </p:nvSpPr>
        <p:spPr>
          <a:xfrm>
            <a:off x="508000" y="25781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3" name="Shape 6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4" name="Shape 6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5" name="Shape 65"/>
          <p:cNvSpPr/>
          <p:nvPr>
            <p:ph type="title"/>
          </p:nvPr>
        </p:nvSpPr>
        <p:spPr>
          <a:prstGeom prst="rect">
            <a:avLst/>
          </a:prstGeom>
        </p:spPr>
        <p:txBody>
          <a:bodyPr/>
          <a:lstStyle/>
          <a:p>
            <a:pPr/>
            <a:r>
              <a:t>Title Text</a:t>
            </a:r>
          </a:p>
        </p:txBody>
      </p:sp>
      <p:sp>
        <p:nvSpPr>
          <p:cNvPr id="66" name="Shape 66"/>
          <p:cNvSpPr/>
          <p:nvPr>
            <p:ph type="body" idx="1"/>
          </p:nvPr>
        </p:nvSpPr>
        <p:spPr>
          <a:xfrm>
            <a:off x="508000" y="3035300"/>
            <a:ext cx="11988800" cy="57277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7" name="Shape 6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74" name="Shape 74"/>
          <p:cNvSpPr/>
          <p:nvPr/>
        </p:nvSpPr>
        <p:spPr>
          <a:xfrm>
            <a:off x="508000" y="25781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5" name="Shape 75"/>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6" name="Shape 76"/>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7" name="Shape 77"/>
          <p:cNvSpPr/>
          <p:nvPr>
            <p:ph type="pic" sz="half" idx="13"/>
          </p:nvPr>
        </p:nvSpPr>
        <p:spPr>
          <a:xfrm>
            <a:off x="620619" y="2994799"/>
            <a:ext cx="5524501" cy="5524501"/>
          </a:xfrm>
          <a:prstGeom prst="rect">
            <a:avLst/>
          </a:prstGeom>
          <a:ln w="9525">
            <a:round/>
          </a:ln>
        </p:spPr>
        <p:txBody>
          <a:bodyPr lIns="91439" tIns="45719" rIns="91439" bIns="45719" anchor="t">
            <a:noAutofit/>
          </a:bodyPr>
          <a:lstStyle/>
          <a:p>
            <a:pPr/>
          </a:p>
        </p:txBody>
      </p:sp>
      <p:sp>
        <p:nvSpPr>
          <p:cNvPr id="78" name="Shape 78"/>
          <p:cNvSpPr/>
          <p:nvPr>
            <p:ph type="title"/>
          </p:nvPr>
        </p:nvSpPr>
        <p:spPr>
          <a:prstGeom prst="rect">
            <a:avLst/>
          </a:prstGeom>
        </p:spPr>
        <p:txBody>
          <a:bodyPr/>
          <a:lstStyle/>
          <a:p>
            <a:pPr/>
            <a:r>
              <a:t>Title Text</a:t>
            </a:r>
          </a:p>
        </p:txBody>
      </p:sp>
      <p:sp>
        <p:nvSpPr>
          <p:cNvPr id="79" name="Shape 79"/>
          <p:cNvSpPr/>
          <p:nvPr>
            <p:ph type="body" sz="half" idx="1"/>
          </p:nvPr>
        </p:nvSpPr>
        <p:spPr>
          <a:xfrm>
            <a:off x="6781800" y="2971800"/>
            <a:ext cx="5727700" cy="5524500"/>
          </a:xfrm>
          <a:prstGeom prst="rect">
            <a:avLst/>
          </a:prstGeom>
        </p:spPr>
        <p:txBody>
          <a:bodyPr/>
          <a:lstStyle>
            <a:lvl1pPr marL="368300" indent="-368300">
              <a:spcBef>
                <a:spcPts val="3200"/>
              </a:spcBef>
              <a:buSzPct val="30000"/>
              <a:buFont typeface="Zapf Dingbats"/>
              <a:buBlip>
                <a:blip r:embed="rId2"/>
              </a:buBlip>
              <a:defRPr sz="3000"/>
            </a:lvl1pPr>
            <a:lvl2pPr marL="736600" indent="-368300">
              <a:spcBef>
                <a:spcPts val="3200"/>
              </a:spcBef>
              <a:buSzPct val="30000"/>
              <a:buFont typeface="Zapf Dingbats"/>
              <a:buBlip>
                <a:blip r:embed="rId2"/>
              </a:buBlip>
              <a:defRPr sz="3000"/>
            </a:lvl2pPr>
            <a:lvl3pPr marL="1104900" indent="-368300">
              <a:spcBef>
                <a:spcPts val="3200"/>
              </a:spcBef>
              <a:buSzPct val="30000"/>
              <a:buFont typeface="Zapf Dingbats"/>
              <a:buBlip>
                <a:blip r:embed="rId2"/>
              </a:buBlip>
              <a:defRPr sz="3000"/>
            </a:lvl3pPr>
            <a:lvl4pPr marL="1473200" indent="-368300">
              <a:spcBef>
                <a:spcPts val="3200"/>
              </a:spcBef>
              <a:buSzPct val="30000"/>
              <a:buFont typeface="Zapf Dingbats"/>
              <a:buBlip>
                <a:blip r:embed="rId2"/>
              </a:buBlip>
              <a:defRPr sz="3000"/>
            </a:lvl4pPr>
            <a:lvl5pPr marL="1841500" indent="-368300">
              <a:spcBef>
                <a:spcPts val="3200"/>
              </a:spcBef>
              <a:buSzPct val="30000"/>
              <a:buFont typeface="Zapf Dingbats"/>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87" name="Shape 8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95" name="Shape 95"/>
          <p:cNvSpPr/>
          <p:nvPr>
            <p:ph type="pic" sz="quarter" idx="13"/>
          </p:nvPr>
        </p:nvSpPr>
        <p:spPr>
          <a:xfrm>
            <a:off x="6654800" y="977900"/>
            <a:ext cx="5727700" cy="3606800"/>
          </a:xfrm>
          <a:prstGeom prst="rect">
            <a:avLst/>
          </a:prstGeom>
          <a:ln w="9525">
            <a:round/>
          </a:ln>
        </p:spPr>
        <p:txBody>
          <a:bodyPr lIns="91439" tIns="45719" rIns="91439" bIns="45719" anchor="t">
            <a:noAutofit/>
          </a:bodyPr>
          <a:lstStyle/>
          <a:p>
            <a:pPr/>
          </a:p>
        </p:txBody>
      </p:sp>
      <p:sp>
        <p:nvSpPr>
          <p:cNvPr id="96" name="Shape 96"/>
          <p:cNvSpPr/>
          <p:nvPr>
            <p:ph type="pic" sz="quarter" idx="14"/>
          </p:nvPr>
        </p:nvSpPr>
        <p:spPr>
          <a:xfrm>
            <a:off x="6654800" y="5003800"/>
            <a:ext cx="5727700" cy="3644900"/>
          </a:xfrm>
          <a:prstGeom prst="rect">
            <a:avLst/>
          </a:prstGeom>
          <a:ln w="9525">
            <a:round/>
          </a:ln>
        </p:spPr>
        <p:txBody>
          <a:bodyPr lIns="91439" tIns="45719" rIns="91439" bIns="45719" anchor="t">
            <a:noAutofit/>
          </a:bodyPr>
          <a:lstStyle/>
          <a:p>
            <a:pPr/>
          </a:p>
        </p:txBody>
      </p:sp>
      <p:sp>
        <p:nvSpPr>
          <p:cNvPr id="97" name="Shape 97"/>
          <p:cNvSpPr/>
          <p:nvPr>
            <p:ph type="pic" sz="half" idx="15"/>
          </p:nvPr>
        </p:nvSpPr>
        <p:spPr>
          <a:xfrm>
            <a:off x="620619" y="975499"/>
            <a:ext cx="5575301" cy="7670801"/>
          </a:xfrm>
          <a:prstGeom prst="rect">
            <a:avLst/>
          </a:prstGeom>
          <a:ln w="9525">
            <a:round/>
          </a:ln>
        </p:spPr>
        <p:txBody>
          <a:bodyPr lIns="91439" tIns="45719" rIns="91439" bIns="45719" anchor="t">
            <a:noAutofit/>
          </a:bodyPr>
          <a:lstStyle/>
          <a:p>
            <a:pPr/>
          </a:p>
        </p:txBody>
      </p:sp>
      <p:sp>
        <p:nvSpPr>
          <p:cNvPr id="98" name="Shape 9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Shape 2"/>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Shape 3"/>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Shape 4"/>
          <p:cNvSpPr/>
          <p:nvPr>
            <p:ph type="body" idx="1"/>
          </p:nvPr>
        </p:nvSpPr>
        <p:spPr>
          <a:xfrm>
            <a:off x="508000" y="977900"/>
            <a:ext cx="11988800" cy="7785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title"/>
          </p:nvPr>
        </p:nvSpPr>
        <p:spPr>
          <a:xfrm>
            <a:off x="508000" y="596900"/>
            <a:ext cx="119888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Shape 6"/>
          <p:cNvSpPr/>
          <p:nvPr>
            <p:ph type="sldNum" sz="quarter" idx="2"/>
          </p:nvPr>
        </p:nvSpPr>
        <p:spPr>
          <a:xfrm>
            <a:off x="12166701" y="8763000"/>
            <a:ext cx="342901"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584200" rtl="0" latinLnBrk="0">
        <a:lnSpc>
          <a:spcPct val="90000"/>
        </a:lnSpc>
        <a:spcBef>
          <a:spcPts val="0"/>
        </a:spcBef>
        <a:spcAft>
          <a:spcPts val="0"/>
        </a:spcAft>
        <a:buClrTx/>
        <a:buSzTx/>
        <a:buFontTx/>
        <a:buNone/>
        <a:tabLst/>
        <a:defRPr b="0" baseline="0" cap="all" i="0" spc="0" strike="noStrike" sz="6400" u="none">
          <a:ln>
            <a:noFill/>
          </a:ln>
          <a:solidFill>
            <a:srgbClr val="606060"/>
          </a:solidFill>
          <a:uFillTx/>
          <a:latin typeface="+mn-lt"/>
          <a:ea typeface="+mn-ea"/>
          <a:cs typeface="+mn-cs"/>
          <a:sym typeface="Gill Sans Light"/>
        </a:defRPr>
      </a:lvl1pPr>
      <a:lvl2pPr marL="0" marR="0" indent="228600" algn="l" defTabSz="584200" rtl="0" latinLnBrk="0">
        <a:lnSpc>
          <a:spcPct val="90000"/>
        </a:lnSpc>
        <a:spcBef>
          <a:spcPts val="0"/>
        </a:spcBef>
        <a:spcAft>
          <a:spcPts val="0"/>
        </a:spcAft>
        <a:buClrTx/>
        <a:buSzTx/>
        <a:buFontTx/>
        <a:buNone/>
        <a:tabLst/>
        <a:defRPr b="0" baseline="0" cap="all" i="0" spc="0" strike="noStrike" sz="6400" u="none">
          <a:ln>
            <a:noFill/>
          </a:ln>
          <a:solidFill>
            <a:srgbClr val="606060"/>
          </a:solidFill>
          <a:uFillTx/>
          <a:latin typeface="+mn-lt"/>
          <a:ea typeface="+mn-ea"/>
          <a:cs typeface="+mn-cs"/>
          <a:sym typeface="Gill Sans Light"/>
        </a:defRPr>
      </a:lvl2pPr>
      <a:lvl3pPr marL="0" marR="0" indent="457200" algn="l" defTabSz="584200" rtl="0" latinLnBrk="0">
        <a:lnSpc>
          <a:spcPct val="90000"/>
        </a:lnSpc>
        <a:spcBef>
          <a:spcPts val="0"/>
        </a:spcBef>
        <a:spcAft>
          <a:spcPts val="0"/>
        </a:spcAft>
        <a:buClrTx/>
        <a:buSzTx/>
        <a:buFontTx/>
        <a:buNone/>
        <a:tabLst/>
        <a:defRPr b="0" baseline="0" cap="all" i="0" spc="0" strike="noStrike" sz="6400" u="none">
          <a:ln>
            <a:noFill/>
          </a:ln>
          <a:solidFill>
            <a:srgbClr val="606060"/>
          </a:solidFill>
          <a:uFillTx/>
          <a:latin typeface="+mn-lt"/>
          <a:ea typeface="+mn-ea"/>
          <a:cs typeface="+mn-cs"/>
          <a:sym typeface="Gill Sans Light"/>
        </a:defRPr>
      </a:lvl3pPr>
      <a:lvl4pPr marL="0" marR="0" indent="685800" algn="l" defTabSz="584200" rtl="0" latinLnBrk="0">
        <a:lnSpc>
          <a:spcPct val="90000"/>
        </a:lnSpc>
        <a:spcBef>
          <a:spcPts val="0"/>
        </a:spcBef>
        <a:spcAft>
          <a:spcPts val="0"/>
        </a:spcAft>
        <a:buClrTx/>
        <a:buSzTx/>
        <a:buFontTx/>
        <a:buNone/>
        <a:tabLst/>
        <a:defRPr b="0" baseline="0" cap="all" i="0" spc="0" strike="noStrike" sz="6400" u="none">
          <a:ln>
            <a:noFill/>
          </a:ln>
          <a:solidFill>
            <a:srgbClr val="606060"/>
          </a:solidFill>
          <a:uFillTx/>
          <a:latin typeface="+mn-lt"/>
          <a:ea typeface="+mn-ea"/>
          <a:cs typeface="+mn-cs"/>
          <a:sym typeface="Gill Sans Light"/>
        </a:defRPr>
      </a:lvl4pPr>
      <a:lvl5pPr marL="0" marR="0" indent="914400" algn="l" defTabSz="584200" rtl="0" latinLnBrk="0">
        <a:lnSpc>
          <a:spcPct val="90000"/>
        </a:lnSpc>
        <a:spcBef>
          <a:spcPts val="0"/>
        </a:spcBef>
        <a:spcAft>
          <a:spcPts val="0"/>
        </a:spcAft>
        <a:buClrTx/>
        <a:buSzTx/>
        <a:buFontTx/>
        <a:buNone/>
        <a:tabLst/>
        <a:defRPr b="0" baseline="0" cap="all" i="0" spc="0" strike="noStrike" sz="6400" u="none">
          <a:ln>
            <a:noFill/>
          </a:ln>
          <a:solidFill>
            <a:srgbClr val="606060"/>
          </a:solidFill>
          <a:uFillTx/>
          <a:latin typeface="+mn-lt"/>
          <a:ea typeface="+mn-ea"/>
          <a:cs typeface="+mn-cs"/>
          <a:sym typeface="Gill Sans Light"/>
        </a:defRPr>
      </a:lvl5pPr>
      <a:lvl6pPr marL="0" marR="0" indent="1143000" algn="l" defTabSz="584200" rtl="0" latinLnBrk="0">
        <a:lnSpc>
          <a:spcPct val="90000"/>
        </a:lnSpc>
        <a:spcBef>
          <a:spcPts val="0"/>
        </a:spcBef>
        <a:spcAft>
          <a:spcPts val="0"/>
        </a:spcAft>
        <a:buClrTx/>
        <a:buSzTx/>
        <a:buFontTx/>
        <a:buNone/>
        <a:tabLst/>
        <a:defRPr b="0" baseline="0" cap="all" i="0" spc="0" strike="noStrike" sz="6400" u="none">
          <a:ln>
            <a:noFill/>
          </a:ln>
          <a:solidFill>
            <a:srgbClr val="606060"/>
          </a:solidFill>
          <a:uFillTx/>
          <a:latin typeface="+mn-lt"/>
          <a:ea typeface="+mn-ea"/>
          <a:cs typeface="+mn-cs"/>
          <a:sym typeface="Gill Sans Light"/>
        </a:defRPr>
      </a:lvl6pPr>
      <a:lvl7pPr marL="0" marR="0" indent="1371600" algn="l" defTabSz="584200" rtl="0" latinLnBrk="0">
        <a:lnSpc>
          <a:spcPct val="90000"/>
        </a:lnSpc>
        <a:spcBef>
          <a:spcPts val="0"/>
        </a:spcBef>
        <a:spcAft>
          <a:spcPts val="0"/>
        </a:spcAft>
        <a:buClrTx/>
        <a:buSzTx/>
        <a:buFontTx/>
        <a:buNone/>
        <a:tabLst/>
        <a:defRPr b="0" baseline="0" cap="all" i="0" spc="0" strike="noStrike" sz="6400" u="none">
          <a:ln>
            <a:noFill/>
          </a:ln>
          <a:solidFill>
            <a:srgbClr val="606060"/>
          </a:solidFill>
          <a:uFillTx/>
          <a:latin typeface="+mn-lt"/>
          <a:ea typeface="+mn-ea"/>
          <a:cs typeface="+mn-cs"/>
          <a:sym typeface="Gill Sans Light"/>
        </a:defRPr>
      </a:lvl7pPr>
      <a:lvl8pPr marL="0" marR="0" indent="1600200" algn="l" defTabSz="584200" rtl="0" latinLnBrk="0">
        <a:lnSpc>
          <a:spcPct val="90000"/>
        </a:lnSpc>
        <a:spcBef>
          <a:spcPts val="0"/>
        </a:spcBef>
        <a:spcAft>
          <a:spcPts val="0"/>
        </a:spcAft>
        <a:buClrTx/>
        <a:buSzTx/>
        <a:buFontTx/>
        <a:buNone/>
        <a:tabLst/>
        <a:defRPr b="0" baseline="0" cap="all" i="0" spc="0" strike="noStrike" sz="6400" u="none">
          <a:ln>
            <a:noFill/>
          </a:ln>
          <a:solidFill>
            <a:srgbClr val="606060"/>
          </a:solidFill>
          <a:uFillTx/>
          <a:latin typeface="+mn-lt"/>
          <a:ea typeface="+mn-ea"/>
          <a:cs typeface="+mn-cs"/>
          <a:sym typeface="Gill Sans Light"/>
        </a:defRPr>
      </a:lvl8pPr>
      <a:lvl9pPr marL="0" marR="0" indent="1828800" algn="l" defTabSz="584200" rtl="0" latinLnBrk="0">
        <a:lnSpc>
          <a:spcPct val="90000"/>
        </a:lnSpc>
        <a:spcBef>
          <a:spcPts val="0"/>
        </a:spcBef>
        <a:spcAft>
          <a:spcPts val="0"/>
        </a:spcAft>
        <a:buClrTx/>
        <a:buSzTx/>
        <a:buFontTx/>
        <a:buNone/>
        <a:tabLst/>
        <a:defRPr b="0" baseline="0" cap="all" i="0" spc="0" strike="noStrike" sz="6400" u="none">
          <a:ln>
            <a:noFill/>
          </a:ln>
          <a:solidFill>
            <a:srgbClr val="606060"/>
          </a:solidFill>
          <a:uFillTx/>
          <a:latin typeface="+mn-lt"/>
          <a:ea typeface="+mn-ea"/>
          <a:cs typeface="+mn-cs"/>
          <a:sym typeface="Gill Sans Light"/>
        </a:defRPr>
      </a:lvl9pPr>
    </p:titleStyle>
    <p:bodyStyle>
      <a:lvl1pPr marL="4191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ln>
            <a:noFill/>
          </a:ln>
          <a:solidFill>
            <a:srgbClr val="606060"/>
          </a:solidFill>
          <a:uFillTx/>
          <a:latin typeface="Gill Sans"/>
          <a:ea typeface="Gill Sans"/>
          <a:cs typeface="Gill Sans"/>
          <a:sym typeface="Gill Sans"/>
        </a:defRPr>
      </a:lvl1pPr>
      <a:lvl2pPr marL="8382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ln>
            <a:noFill/>
          </a:ln>
          <a:solidFill>
            <a:srgbClr val="606060"/>
          </a:solidFill>
          <a:uFillTx/>
          <a:latin typeface="Gill Sans"/>
          <a:ea typeface="Gill Sans"/>
          <a:cs typeface="Gill Sans"/>
          <a:sym typeface="Gill Sans"/>
        </a:defRPr>
      </a:lvl2pPr>
      <a:lvl3pPr marL="12573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ln>
            <a:noFill/>
          </a:ln>
          <a:solidFill>
            <a:srgbClr val="606060"/>
          </a:solidFill>
          <a:uFillTx/>
          <a:latin typeface="Gill Sans"/>
          <a:ea typeface="Gill Sans"/>
          <a:cs typeface="Gill Sans"/>
          <a:sym typeface="Gill Sans"/>
        </a:defRPr>
      </a:lvl3pPr>
      <a:lvl4pPr marL="16764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ln>
            <a:noFill/>
          </a:ln>
          <a:solidFill>
            <a:srgbClr val="606060"/>
          </a:solidFill>
          <a:uFillTx/>
          <a:latin typeface="Gill Sans"/>
          <a:ea typeface="Gill Sans"/>
          <a:cs typeface="Gill Sans"/>
          <a:sym typeface="Gill Sans"/>
        </a:defRPr>
      </a:lvl4pPr>
      <a:lvl5pPr marL="20955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ln>
            <a:noFill/>
          </a:ln>
          <a:solidFill>
            <a:srgbClr val="606060"/>
          </a:solidFill>
          <a:uFillTx/>
          <a:latin typeface="Gill Sans"/>
          <a:ea typeface="Gill Sans"/>
          <a:cs typeface="Gill Sans"/>
          <a:sym typeface="Gill Sans"/>
        </a:defRPr>
      </a:lvl5pPr>
      <a:lvl6pPr marL="25146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ln>
            <a:noFill/>
          </a:ln>
          <a:solidFill>
            <a:srgbClr val="606060"/>
          </a:solidFill>
          <a:uFillTx/>
          <a:latin typeface="Gill Sans"/>
          <a:ea typeface="Gill Sans"/>
          <a:cs typeface="Gill Sans"/>
          <a:sym typeface="Gill Sans"/>
        </a:defRPr>
      </a:lvl6pPr>
      <a:lvl7pPr marL="29337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ln>
            <a:noFill/>
          </a:ln>
          <a:solidFill>
            <a:srgbClr val="606060"/>
          </a:solidFill>
          <a:uFillTx/>
          <a:latin typeface="Gill Sans"/>
          <a:ea typeface="Gill Sans"/>
          <a:cs typeface="Gill Sans"/>
          <a:sym typeface="Gill Sans"/>
        </a:defRPr>
      </a:lvl7pPr>
      <a:lvl8pPr marL="33528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ln>
            <a:noFill/>
          </a:ln>
          <a:solidFill>
            <a:srgbClr val="606060"/>
          </a:solidFill>
          <a:uFillTx/>
          <a:latin typeface="Gill Sans"/>
          <a:ea typeface="Gill Sans"/>
          <a:cs typeface="Gill Sans"/>
          <a:sym typeface="Gill Sans"/>
        </a:defRPr>
      </a:lvl8pPr>
      <a:lvl9pPr marL="37719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ln>
            <a:noFill/>
          </a:ln>
          <a:solidFill>
            <a:srgbClr val="606060"/>
          </a:solidFill>
          <a:uFillTx/>
          <a:latin typeface="Gill Sans"/>
          <a:ea typeface="Gill Sans"/>
          <a:cs typeface="Gill Sans"/>
          <a:sym typeface="Gill Sans"/>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tif"/><Relationship Id="rId6" Type="http://schemas.openxmlformats.org/officeDocument/2006/relationships/hyperlink" Target="http://www.oafc.on.ca/sites/default/files/uploads/PublicSafety/Escape-Plan-web.jpg"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hyperlink" Target="http://www.hudson.oh.us/index.aspx?NID=675"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tif"/></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hyperlink" Target="http://www.scouting.org/Home/BoyScouts/AdvancementandAwards/MeritBadges/mb-SAFE.aspx" TargetMode="Externa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www.dhs.gov/sites/default/files/publications/ntas-sample-alert_0_0.pdf" TargetMode="External"/><Relationship Id="rId4" Type="http://schemas.openxmlformats.org/officeDocument/2006/relationships/hyperlink" Target="http://www.dhs.gov/ntas-public-guide" TargetMode="Externa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png"/><Relationship Id="rId4" Type="http://schemas.openxmlformats.org/officeDocument/2006/relationships/hyperlink" Target="http://www.scouting.org/Home/BoyScouts/AdvancementandAwards/MeritBadges/mb-SAFE.aspx"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hyperlink" Target="http://www.nsc.org/learn/safety-knowledge/Pages/injury-facts-odds-of-dying.aspx"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www.neighborhoodscout.com/tx/fort-worth/crime/" TargetMode="External"/><Relationship Id="rId5" Type="http://schemas.openxmlformats.org/officeDocument/2006/relationships/hyperlink" Target="https://www.fortworthpd.com/docmgmt/2015-1st-Quarter-Crime-Report_Final.pdf" TargetMode="External"/><Relationship Id="rId6" Type="http://schemas.openxmlformats.org/officeDocument/2006/relationships/hyperlink" Target="http://www.city-data.com/accidents/acc-Fort-Worth-Texas.html"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www.city-data.com/accidents/acc-Fort-Worth-Texas.html"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p>
            <a:pPr defTabSz="578358">
              <a:defRPr sz="7029"/>
            </a:pPr>
            <a:r>
              <a:t>Merit Badge University: </a:t>
            </a:r>
          </a:p>
          <a:p>
            <a:pPr defTabSz="578358">
              <a:defRPr sz="7029"/>
            </a:pPr>
            <a:r>
              <a:t>Safety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2" name=""/>
          <p:cNvPicPr>
            <a:picLocks noChangeAspect="0"/>
          </p:cNvPicPr>
          <p:nvPr>
            <p:ph type="pic" idx="13"/>
          </p:nvPr>
        </p:nvPicPr>
        <p:blipFill>
          <a:blip r:embed="rId3">
            <a:extLst/>
          </a:blip>
          <a:stretch>
            <a:fillRect/>
          </a:stretch>
        </p:blipFill>
        <p:spPr>
          <a:xfrm>
            <a:off x="493619" y="2905899"/>
            <a:ext cx="5778501" cy="5854701"/>
          </a:xfrm>
          <a:prstGeom prst="rect">
            <a:avLst/>
          </a:prstGeom>
        </p:spPr>
      </p:pic>
      <p:sp>
        <p:nvSpPr>
          <p:cNvPr id="183" name="Shape 183"/>
          <p:cNvSpPr/>
          <p:nvPr>
            <p:ph type="title"/>
          </p:nvPr>
        </p:nvSpPr>
        <p:spPr>
          <a:prstGeom prst="rect">
            <a:avLst/>
          </a:prstGeom>
        </p:spPr>
        <p:txBody>
          <a:bodyPr/>
          <a:lstStyle/>
          <a:p>
            <a:pPr/>
            <a:r>
              <a:t>Notebook activity</a:t>
            </a:r>
          </a:p>
        </p:txBody>
      </p:sp>
      <p:sp>
        <p:nvSpPr>
          <p:cNvPr id="184" name="Shape 184"/>
          <p:cNvSpPr/>
          <p:nvPr>
            <p:ph type="body" sz="half" idx="1"/>
          </p:nvPr>
        </p:nvSpPr>
        <p:spPr>
          <a:prstGeom prst="rect">
            <a:avLst/>
          </a:prstGeom>
        </p:spPr>
        <p:txBody>
          <a:bodyPr/>
          <a:lstStyle>
            <a:lvl1pPr>
              <a:buBlip>
                <a:blip r:embed="rId4"/>
              </a:buBlip>
            </a:lvl1pPr>
          </a:lstStyle>
          <a:p>
            <a:pPr/>
            <a:r>
              <a:t>Make a list of safe practices and safety devices that your family currently uses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
          <p:cNvPicPr>
            <a:picLocks noChangeAspect="0"/>
          </p:cNvPicPr>
          <p:nvPr>
            <p:ph type="pic" idx="13"/>
          </p:nvPr>
        </p:nvPicPr>
        <p:blipFill>
          <a:blip r:embed="rId3">
            <a:extLst/>
          </a:blip>
          <a:stretch>
            <a:fillRect/>
          </a:stretch>
        </p:blipFill>
        <p:spPr>
          <a:xfrm>
            <a:off x="493619" y="2905899"/>
            <a:ext cx="5778501" cy="5854701"/>
          </a:xfrm>
          <a:prstGeom prst="rect">
            <a:avLst/>
          </a:prstGeom>
        </p:spPr>
      </p:pic>
      <p:sp>
        <p:nvSpPr>
          <p:cNvPr id="189" name="Shape 189"/>
          <p:cNvSpPr/>
          <p:nvPr>
            <p:ph type="title"/>
          </p:nvPr>
        </p:nvSpPr>
        <p:spPr>
          <a:prstGeom prst="rect">
            <a:avLst/>
          </a:prstGeom>
        </p:spPr>
        <p:txBody>
          <a:bodyPr/>
          <a:lstStyle/>
          <a:p>
            <a:pPr/>
            <a:r>
              <a:t>2. How safety conscious is your family?</a:t>
            </a:r>
          </a:p>
        </p:txBody>
      </p:sp>
      <p:sp>
        <p:nvSpPr>
          <p:cNvPr id="190" name="Shape 190"/>
          <p:cNvSpPr/>
          <p:nvPr>
            <p:ph type="body" sz="half" idx="1"/>
          </p:nvPr>
        </p:nvSpPr>
        <p:spPr>
          <a:prstGeom prst="rect">
            <a:avLst/>
          </a:prstGeom>
        </p:spPr>
        <p:txBody>
          <a:bodyPr/>
          <a:lstStyle/>
          <a:p>
            <a:pPr>
              <a:buBlip>
                <a:blip r:embed="rId4"/>
              </a:buBlip>
            </a:pPr>
            <a:r>
              <a:t>Use the provided safety checklist to determine how safe your home is currently</a:t>
            </a:r>
          </a:p>
          <a:p>
            <a:pPr>
              <a:buBlip>
                <a:blip r:embed="rId4"/>
              </a:buBlip>
            </a:pPr>
            <a:r>
              <a:t>Explain any hazards and how you can correct them</a:t>
            </a:r>
          </a:p>
        </p:txBody>
      </p:sp>
      <p:pic>
        <p:nvPicPr>
          <p:cNvPr id="191" name="pasted-image.png"/>
          <p:cNvPicPr>
            <a:picLocks noChangeAspect="0"/>
          </p:cNvPicPr>
          <p:nvPr/>
        </p:nvPicPr>
        <p:blipFill>
          <a:blip r:embed="rId5">
            <a:extLst/>
          </a:blip>
          <a:stretch>
            <a:fillRect/>
          </a:stretch>
        </p:blipFill>
        <p:spPr>
          <a:xfrm>
            <a:off x="593180" y="2937287"/>
            <a:ext cx="5579379" cy="5593526"/>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 name=""/>
          <p:cNvPicPr>
            <a:picLocks noChangeAspect="0"/>
          </p:cNvPicPr>
          <p:nvPr>
            <p:ph type="pic" idx="13"/>
          </p:nvPr>
        </p:nvPicPr>
        <p:blipFill>
          <a:blip r:embed="rId2">
            <a:extLst/>
          </a:blip>
          <a:stretch>
            <a:fillRect/>
          </a:stretch>
        </p:blipFill>
        <p:spPr>
          <a:xfrm>
            <a:off x="493619" y="2905899"/>
            <a:ext cx="5778501" cy="5854701"/>
          </a:xfrm>
          <a:prstGeom prst="rect">
            <a:avLst/>
          </a:prstGeom>
        </p:spPr>
      </p:pic>
      <p:sp>
        <p:nvSpPr>
          <p:cNvPr id="196" name="Shape 196"/>
          <p:cNvSpPr/>
          <p:nvPr>
            <p:ph type="title"/>
          </p:nvPr>
        </p:nvSpPr>
        <p:spPr>
          <a:prstGeom prst="rect">
            <a:avLst/>
          </a:prstGeom>
        </p:spPr>
        <p:txBody>
          <a:bodyPr/>
          <a:lstStyle/>
          <a:p>
            <a:pPr/>
            <a:r>
              <a:t>In Case of Emergency (ICE)</a:t>
            </a:r>
          </a:p>
        </p:txBody>
      </p:sp>
      <p:sp>
        <p:nvSpPr>
          <p:cNvPr id="197" name="Shape 197"/>
          <p:cNvSpPr/>
          <p:nvPr>
            <p:ph type="body" sz="half" idx="1"/>
          </p:nvPr>
        </p:nvSpPr>
        <p:spPr>
          <a:prstGeom prst="rect">
            <a:avLst/>
          </a:prstGeom>
        </p:spPr>
        <p:txBody>
          <a:bodyPr/>
          <a:lstStyle/>
          <a:p>
            <a:pPr>
              <a:buBlip>
                <a:blip r:embed="rId3"/>
              </a:buBlip>
            </a:pPr>
            <a:r>
              <a:t>If you have a cellphone, add a contact named ICE so that emergency workers can find someone to notify quickly</a:t>
            </a:r>
          </a:p>
          <a:p>
            <a:pPr>
              <a:buBlip>
                <a:blip r:embed="rId3"/>
              </a:buBlip>
            </a:pPr>
            <a:r>
              <a:t>As a minor, you should choose a parent or guardian that can give consent for your emergency medical treatment</a:t>
            </a:r>
          </a:p>
        </p:txBody>
      </p:sp>
      <p:sp>
        <p:nvSpPr>
          <p:cNvPr id="198" name="Shape 198"/>
          <p:cNvSpPr/>
          <p:nvPr/>
        </p:nvSpPr>
        <p:spPr>
          <a:xfrm>
            <a:off x="516098" y="8844348"/>
            <a:ext cx="3582964"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pPr/>
            <a:r>
              <a:t>http://blog.digifit.com/2011/08/ice-in-case-of-emergency/</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 name=""/>
          <p:cNvPicPr>
            <a:picLocks noChangeAspect="0"/>
          </p:cNvPicPr>
          <p:nvPr>
            <p:ph type="pic" idx="13"/>
          </p:nvPr>
        </p:nvPicPr>
        <p:blipFill>
          <a:blip r:embed="rId3">
            <a:extLst/>
          </a:blip>
          <a:stretch>
            <a:fillRect/>
          </a:stretch>
        </p:blipFill>
        <p:spPr>
          <a:xfrm>
            <a:off x="493619" y="2905899"/>
            <a:ext cx="5778501" cy="5854701"/>
          </a:xfrm>
          <a:prstGeom prst="rect">
            <a:avLst/>
          </a:prstGeom>
        </p:spPr>
      </p:pic>
      <p:sp>
        <p:nvSpPr>
          <p:cNvPr id="201" name="Shape 201"/>
          <p:cNvSpPr/>
          <p:nvPr>
            <p:ph type="title"/>
          </p:nvPr>
        </p:nvSpPr>
        <p:spPr>
          <a:prstGeom prst="rect">
            <a:avLst/>
          </a:prstGeom>
        </p:spPr>
        <p:txBody>
          <a:bodyPr/>
          <a:lstStyle/>
          <a:p>
            <a:pPr/>
            <a:r>
              <a:t>Fire Safety</a:t>
            </a:r>
          </a:p>
        </p:txBody>
      </p:sp>
      <p:sp>
        <p:nvSpPr>
          <p:cNvPr id="202" name="Shape 202"/>
          <p:cNvSpPr/>
          <p:nvPr>
            <p:ph type="body" sz="half" idx="1"/>
          </p:nvPr>
        </p:nvSpPr>
        <p:spPr>
          <a:prstGeom prst="rect">
            <a:avLst/>
          </a:prstGeom>
        </p:spPr>
        <p:txBody>
          <a:bodyPr/>
          <a:lstStyle/>
          <a:p>
            <a:pPr>
              <a:buBlip>
                <a:blip r:embed="rId4"/>
              </a:buBlip>
            </a:pPr>
            <a:r>
              <a:t>What are some common causes of house fires?</a:t>
            </a:r>
          </a:p>
          <a:p>
            <a:pPr>
              <a:buBlip>
                <a:blip r:embed="rId4"/>
              </a:buBlip>
            </a:pPr>
            <a:r>
              <a:t>What are some tools that contribute to fire safety?</a:t>
            </a:r>
          </a:p>
        </p:txBody>
      </p:sp>
      <p:pic>
        <p:nvPicPr>
          <p:cNvPr id="203" name="pasted-image.tif"/>
          <p:cNvPicPr>
            <a:picLocks noChangeAspect="0"/>
          </p:cNvPicPr>
          <p:nvPr/>
        </p:nvPicPr>
        <p:blipFill>
          <a:blip r:embed="rId5">
            <a:extLst/>
          </a:blip>
          <a:stretch>
            <a:fillRect/>
          </a:stretch>
        </p:blipFill>
        <p:spPr>
          <a:xfrm>
            <a:off x="533851" y="3003735"/>
            <a:ext cx="5592836" cy="5498730"/>
          </a:xfrm>
          <a:prstGeom prst="rect">
            <a:avLst/>
          </a:prstGeom>
          <a:ln w="12700">
            <a:miter lim="400000"/>
          </a:ln>
        </p:spPr>
      </p:pic>
      <p:sp>
        <p:nvSpPr>
          <p:cNvPr id="204" name="Shape 204"/>
          <p:cNvSpPr/>
          <p:nvPr/>
        </p:nvSpPr>
        <p:spPr>
          <a:xfrm>
            <a:off x="549746" y="8712199"/>
            <a:ext cx="5067227"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hlinkClick r:id="rId6" invalidUrl="" action="" tgtFrame="" tooltip="" history="1" highlightClick="0" endSnd="0"/>
              </a:defRPr>
            </a:lvl1pPr>
          </a:lstStyle>
          <a:p>
            <a:pPr>
              <a:defRPr u="none"/>
            </a:pPr>
            <a:r>
              <a:rPr u="sng">
                <a:hlinkClick r:id="rId6" invalidUrl="" action="" tgtFrame="" tooltip="" history="1" highlightClick="0" endSnd="0"/>
              </a:rPr>
              <a:t>http://www.oafc.on.ca/sites/default/files/uploads/PublicSafety/Escape-Plan-web.jpg</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prstGeom prst="rect">
            <a:avLst/>
          </a:prstGeom>
        </p:spPr>
        <p:txBody>
          <a:bodyPr/>
          <a:lstStyle/>
          <a:p>
            <a:pPr/>
            <a:r>
              <a:t>House fires are caused by…</a:t>
            </a:r>
          </a:p>
        </p:txBody>
      </p:sp>
      <p:sp>
        <p:nvSpPr>
          <p:cNvPr id="209" name="Shape 209"/>
          <p:cNvSpPr/>
          <p:nvPr>
            <p:ph type="body" idx="1"/>
          </p:nvPr>
        </p:nvSpPr>
        <p:spPr>
          <a:prstGeom prst="rect">
            <a:avLst/>
          </a:prstGeom>
        </p:spPr>
        <p:txBody>
          <a:bodyPr/>
          <a:lstStyle/>
          <a:p>
            <a:pPr marL="393954" indent="-393954" defTabSz="549148">
              <a:spcBef>
                <a:spcPts val="3900"/>
              </a:spcBef>
              <a:buBlip>
                <a:blip r:embed="rId2"/>
              </a:buBlip>
              <a:defRPr sz="3196"/>
            </a:pPr>
            <a:r>
              <a:t>Cooking - stay in the kitchen while cooking and NEVER pour water on a grease fire, cover it with a lid instead to smother it</a:t>
            </a:r>
          </a:p>
          <a:p>
            <a:pPr marL="393954" indent="-393954" defTabSz="549148">
              <a:spcBef>
                <a:spcPts val="3900"/>
              </a:spcBef>
              <a:buBlip>
                <a:blip r:embed="rId2"/>
              </a:buBlip>
              <a:defRPr sz="3196"/>
            </a:pPr>
            <a:r>
              <a:t>Heating - keep things that could catch fire at least 3 ft from a furnace, space heater, or fireplace</a:t>
            </a:r>
          </a:p>
          <a:p>
            <a:pPr marL="393954" indent="-393954" defTabSz="549148">
              <a:spcBef>
                <a:spcPts val="3900"/>
              </a:spcBef>
              <a:buBlip>
                <a:blip r:embed="rId2"/>
              </a:buBlip>
              <a:defRPr sz="3196"/>
            </a:pPr>
            <a:r>
              <a:t>Electrical appliances - follow all manufacturer instructions, unplug devices when not in use, and NEVER reach into water to retrieve a plugged in appliance</a:t>
            </a:r>
          </a:p>
          <a:p>
            <a:pPr marL="393954" indent="-393954" defTabSz="549148">
              <a:spcBef>
                <a:spcPts val="3900"/>
              </a:spcBef>
              <a:buBlip>
                <a:blip r:embed="rId2"/>
              </a:buBlip>
              <a:defRPr sz="3196"/>
            </a:pPr>
            <a:r>
              <a:t>Smoking - never allow someone to smoke while sleepy, in bed, or while drinking and be sure ashtrays are cold when emptied</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prstGeom prst="rect">
            <a:avLst/>
          </a:prstGeom>
        </p:spPr>
        <p:txBody>
          <a:bodyPr/>
          <a:lstStyle/>
          <a:p>
            <a:pPr/>
            <a:r>
              <a:t>Fire Safety Preparedness</a:t>
            </a:r>
          </a:p>
        </p:txBody>
      </p:sp>
      <p:sp>
        <p:nvSpPr>
          <p:cNvPr id="212" name="Shape 212"/>
          <p:cNvSpPr/>
          <p:nvPr>
            <p:ph type="body" idx="1"/>
          </p:nvPr>
        </p:nvSpPr>
        <p:spPr>
          <a:prstGeom prst="rect">
            <a:avLst/>
          </a:prstGeom>
        </p:spPr>
        <p:txBody>
          <a:bodyPr/>
          <a:lstStyle/>
          <a:p>
            <a:pPr>
              <a:buBlip>
                <a:blip r:embed="rId2"/>
              </a:buBlip>
            </a:pPr>
            <a:r>
              <a:t>Remember, flames are not the only danger in a fire - poisonous gases and smoke can deprive a person of oxygen</a:t>
            </a:r>
          </a:p>
          <a:p>
            <a:pPr>
              <a:buBlip>
                <a:blip r:embed="rId2"/>
              </a:buBlip>
            </a:pPr>
            <a:r>
              <a:t>Make sure your family has a fire escape plan and hold practice drills from time to time </a:t>
            </a:r>
          </a:p>
          <a:p>
            <a:pPr>
              <a:buBlip>
                <a:blip r:embed="rId2"/>
              </a:buBlip>
            </a:pPr>
            <a:r>
              <a:t>Make sure your route works - for example, some windows may be painted shut or blocked</a:t>
            </a:r>
          </a:p>
          <a:p>
            <a:pPr>
              <a:buBlip>
                <a:blip r:embed="rId2"/>
              </a:buBlip>
            </a:pPr>
            <a:r>
              <a:t>The best thing is prevention!</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4" name=""/>
          <p:cNvPicPr>
            <a:picLocks noChangeAspect="0"/>
          </p:cNvPicPr>
          <p:nvPr>
            <p:ph type="pic" idx="13"/>
          </p:nvPr>
        </p:nvPicPr>
        <p:blipFill>
          <a:blip r:embed="rId2">
            <a:extLst/>
          </a:blip>
          <a:stretch>
            <a:fillRect/>
          </a:stretch>
        </p:blipFill>
        <p:spPr>
          <a:xfrm>
            <a:off x="493619" y="2905899"/>
            <a:ext cx="5778501" cy="5854701"/>
          </a:xfrm>
          <a:prstGeom prst="rect">
            <a:avLst/>
          </a:prstGeom>
        </p:spPr>
      </p:pic>
      <p:sp>
        <p:nvSpPr>
          <p:cNvPr id="215" name="Shape 215"/>
          <p:cNvSpPr/>
          <p:nvPr>
            <p:ph type="title"/>
          </p:nvPr>
        </p:nvSpPr>
        <p:spPr>
          <a:prstGeom prst="rect">
            <a:avLst/>
          </a:prstGeom>
        </p:spPr>
        <p:txBody>
          <a:bodyPr/>
          <a:lstStyle/>
          <a:p>
            <a:pPr/>
            <a:r>
              <a:t>Notebook activity </a:t>
            </a:r>
          </a:p>
        </p:txBody>
      </p:sp>
      <p:sp>
        <p:nvSpPr>
          <p:cNvPr id="216" name="Shape 216"/>
          <p:cNvSpPr/>
          <p:nvPr>
            <p:ph type="body" sz="half" idx="1"/>
          </p:nvPr>
        </p:nvSpPr>
        <p:spPr>
          <a:prstGeom prst="rect">
            <a:avLst/>
          </a:prstGeom>
        </p:spPr>
        <p:txBody>
          <a:bodyPr/>
          <a:lstStyle/>
          <a:p>
            <a:pPr>
              <a:buBlip>
                <a:blip r:embed="rId3"/>
              </a:buBlip>
            </a:pPr>
            <a:r>
              <a:t>Create a plan of escape in case of fire in your home</a:t>
            </a:r>
          </a:p>
          <a:p>
            <a:pPr>
              <a:buBlip>
                <a:blip r:embed="rId3"/>
              </a:buBlip>
            </a:pPr>
            <a:r>
              <a:t>Share your fire escape plan and the common causes of fires with your family members once you return home</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8" name=""/>
          <p:cNvPicPr>
            <a:picLocks noChangeAspect="0"/>
          </p:cNvPicPr>
          <p:nvPr>
            <p:ph type="pic" idx="13"/>
          </p:nvPr>
        </p:nvPicPr>
        <p:blipFill>
          <a:blip r:embed="rId2">
            <a:extLst/>
          </a:blip>
          <a:stretch>
            <a:fillRect/>
          </a:stretch>
        </p:blipFill>
        <p:spPr>
          <a:xfrm>
            <a:off x="493619" y="2905899"/>
            <a:ext cx="5778501" cy="5854701"/>
          </a:xfrm>
          <a:prstGeom prst="rect">
            <a:avLst/>
          </a:prstGeom>
        </p:spPr>
      </p:pic>
      <p:sp>
        <p:nvSpPr>
          <p:cNvPr id="219" name="Shape 219"/>
          <p:cNvSpPr/>
          <p:nvPr>
            <p:ph type="title"/>
          </p:nvPr>
        </p:nvSpPr>
        <p:spPr>
          <a:prstGeom prst="rect">
            <a:avLst/>
          </a:prstGeom>
        </p:spPr>
        <p:txBody>
          <a:bodyPr/>
          <a:lstStyle/>
          <a:p>
            <a:pPr/>
            <a:r>
              <a:t>3. Community Safety</a:t>
            </a:r>
          </a:p>
        </p:txBody>
      </p:sp>
      <p:sp>
        <p:nvSpPr>
          <p:cNvPr id="220" name="Shape 220"/>
          <p:cNvSpPr/>
          <p:nvPr>
            <p:ph type="body" sz="half" idx="1"/>
          </p:nvPr>
        </p:nvSpPr>
        <p:spPr>
          <a:prstGeom prst="rect">
            <a:avLst/>
          </a:prstGeom>
        </p:spPr>
        <p:txBody>
          <a:bodyPr/>
          <a:lstStyle/>
          <a:p>
            <a:pPr>
              <a:buBlip>
                <a:blip r:embed="rId3"/>
              </a:buBlip>
            </a:pPr>
            <a:r>
              <a:t>Accidents, such as a house fire or wind damage, can be centered on your home but don’t involve the whole community</a:t>
            </a:r>
          </a:p>
          <a:p>
            <a:pPr>
              <a:buBlip>
                <a:blip r:embed="rId3"/>
              </a:buBlip>
            </a:pPr>
            <a:r>
              <a:t>Disasters can disrupt your entire community, such as earthquakes or floods</a:t>
            </a:r>
          </a:p>
        </p:txBody>
      </p:sp>
      <p:sp>
        <p:nvSpPr>
          <p:cNvPr id="221" name="Shape 221"/>
          <p:cNvSpPr/>
          <p:nvPr/>
        </p:nvSpPr>
        <p:spPr>
          <a:xfrm>
            <a:off x="534612" y="8844348"/>
            <a:ext cx="2979763"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hlinkClick r:id="rId4" invalidUrl="" action="" tgtFrame="" tooltip="" history="1" highlightClick="0" endSnd="0"/>
              </a:defRPr>
            </a:lvl1pPr>
          </a:lstStyle>
          <a:p>
            <a:pPr>
              <a:defRPr u="none"/>
            </a:pPr>
            <a:r>
              <a:rPr u="sng">
                <a:hlinkClick r:id="rId4" invalidUrl="" action="" tgtFrame="" tooltip="" history="1" highlightClick="0" endSnd="0"/>
              </a:rPr>
              <a:t>http://www.hudson.oh.us/index.aspx?NID=675</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prstGeom prst="rect">
            <a:avLst/>
          </a:prstGeom>
        </p:spPr>
        <p:txBody>
          <a:bodyPr/>
          <a:lstStyle/>
          <a:p>
            <a:pPr/>
            <a:r>
              <a:t>Major Disaster Preparedness</a:t>
            </a:r>
          </a:p>
        </p:txBody>
      </p:sp>
      <p:sp>
        <p:nvSpPr>
          <p:cNvPr id="224" name="Shape 224"/>
          <p:cNvSpPr/>
          <p:nvPr>
            <p:ph type="body" idx="1"/>
          </p:nvPr>
        </p:nvSpPr>
        <p:spPr>
          <a:prstGeom prst="rect">
            <a:avLst/>
          </a:prstGeom>
        </p:spPr>
        <p:txBody>
          <a:bodyPr/>
          <a:lstStyle/>
          <a:p>
            <a:pPr>
              <a:buBlip>
                <a:blip r:embed="rId2"/>
              </a:buBlip>
            </a:pPr>
            <a:r>
              <a:t>Plan to store enough supplies for everyone in your household (including pets) for at least 3 days</a:t>
            </a:r>
          </a:p>
          <a:p>
            <a:pPr>
              <a:buBlip>
                <a:blip r:embed="rId2"/>
              </a:buBlip>
            </a:pPr>
            <a:r>
              <a:t>Assume you may not have food, water, electricity, or a phone</a:t>
            </a:r>
          </a:p>
          <a:p>
            <a:pPr>
              <a:buBlip>
                <a:blip r:embed="rId2"/>
              </a:buBlip>
            </a:pPr>
            <a:r>
              <a:t>Periodically inspect perishable items like batteries and medications to ensure they are usable</a:t>
            </a:r>
          </a:p>
          <a:p>
            <a:pPr>
              <a:buBlip>
                <a:blip r:embed="rId2"/>
              </a:buBlip>
            </a:pPr>
            <a:r>
              <a:t>When calling 911 from a mobile phone, remember the dispatcher cannot automatically determine your location</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p:nvPr>
        </p:nvSpPr>
        <p:spPr>
          <a:prstGeom prst="rect">
            <a:avLst/>
          </a:prstGeom>
        </p:spPr>
        <p:txBody>
          <a:bodyPr/>
          <a:lstStyle/>
          <a:p>
            <a:pPr/>
            <a:r>
              <a:t>Road Safety</a:t>
            </a:r>
          </a:p>
        </p:txBody>
      </p:sp>
      <p:sp>
        <p:nvSpPr>
          <p:cNvPr id="227" name="Shape 227"/>
          <p:cNvSpPr/>
          <p:nvPr>
            <p:ph type="body" idx="1"/>
          </p:nvPr>
        </p:nvSpPr>
        <p:spPr>
          <a:prstGeom prst="rect">
            <a:avLst/>
          </a:prstGeom>
        </p:spPr>
        <p:txBody>
          <a:bodyPr/>
          <a:lstStyle/>
          <a:p>
            <a:pPr>
              <a:buBlip>
                <a:blip r:embed="rId2"/>
              </a:buBlip>
            </a:pPr>
            <a:r>
              <a:t>As a pedestrian, cross streets only where marked, and look both ways before stepping off the curb</a:t>
            </a:r>
          </a:p>
          <a:p>
            <a:pPr>
              <a:buBlip>
                <a:blip r:embed="rId2"/>
              </a:buBlip>
            </a:pPr>
            <a:r>
              <a:t>As a bicyclist, wear a helmet and keep your bike properly maintained</a:t>
            </a:r>
          </a:p>
          <a:p>
            <a:pPr>
              <a:buBlip>
                <a:blip r:embed="rId2"/>
              </a:buBlip>
            </a:pPr>
            <a:r>
              <a:t>If using a motorcycle, ATV, scooter, etc. remember there may be certain restrictions such as age and licensing </a:t>
            </a:r>
          </a:p>
          <a:p>
            <a:pPr>
              <a:buBlip>
                <a:blip r:embed="rId2"/>
              </a:buBlip>
            </a:pPr>
            <a:r>
              <a:t>As a passenger, wear your safety belt properly, lock doors, and help the driver remain undistracted and attentive</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5" name=""/>
          <p:cNvPicPr>
            <a:picLocks noChangeAspect="0"/>
          </p:cNvPicPr>
          <p:nvPr>
            <p:ph type="pic" idx="13"/>
          </p:nvPr>
        </p:nvPicPr>
        <p:blipFill>
          <a:blip r:embed="rId3">
            <a:extLst/>
          </a:blip>
          <a:stretch>
            <a:fillRect/>
          </a:stretch>
        </p:blipFill>
        <p:spPr>
          <a:xfrm>
            <a:off x="493619" y="2905899"/>
            <a:ext cx="5778501" cy="5854701"/>
          </a:xfrm>
          <a:prstGeom prst="rect">
            <a:avLst/>
          </a:prstGeom>
        </p:spPr>
      </p:pic>
      <p:sp>
        <p:nvSpPr>
          <p:cNvPr id="136" name="Shape 136"/>
          <p:cNvSpPr/>
          <p:nvPr>
            <p:ph type="title"/>
          </p:nvPr>
        </p:nvSpPr>
        <p:spPr>
          <a:prstGeom prst="rect">
            <a:avLst/>
          </a:prstGeom>
        </p:spPr>
        <p:txBody>
          <a:bodyPr/>
          <a:lstStyle/>
          <a:p>
            <a:pPr/>
            <a:r>
              <a:t>1. What is Safety?</a:t>
            </a:r>
          </a:p>
        </p:txBody>
      </p:sp>
      <p:sp>
        <p:nvSpPr>
          <p:cNvPr id="137" name="Shape 137"/>
          <p:cNvSpPr/>
          <p:nvPr>
            <p:ph type="body" sz="half" idx="1"/>
          </p:nvPr>
        </p:nvSpPr>
        <p:spPr>
          <a:prstGeom prst="rect">
            <a:avLst/>
          </a:prstGeom>
        </p:spPr>
        <p:txBody>
          <a:bodyPr/>
          <a:lstStyle/>
          <a:p>
            <a:pPr>
              <a:buBlip>
                <a:blip r:embed="rId4"/>
              </a:buBlip>
            </a:pPr>
            <a:r>
              <a:t>What does it mean to be safe?</a:t>
            </a:r>
          </a:p>
          <a:p>
            <a:pPr>
              <a:buBlip>
                <a:blip r:embed="rId4"/>
              </a:buBlip>
            </a:pPr>
            <a:r>
              <a:t>What are some different types of safety?</a:t>
            </a:r>
          </a:p>
        </p:txBody>
      </p:sp>
      <p:sp>
        <p:nvSpPr>
          <p:cNvPr id="138" name="Shape 138"/>
          <p:cNvSpPr/>
          <p:nvPr/>
        </p:nvSpPr>
        <p:spPr>
          <a:xfrm>
            <a:off x="526349" y="8846482"/>
            <a:ext cx="2495703" cy="275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sz="1200">
                <a:solidFill>
                  <a:srgbClr val="000000"/>
                </a:solidFill>
                <a:latin typeface="Helvetica Neue"/>
                <a:ea typeface="Helvetica Neue"/>
                <a:cs typeface="Helvetica Neue"/>
                <a:sym typeface="Helvetica Neue"/>
              </a:defRPr>
            </a:lvl1pPr>
          </a:lstStyle>
          <a:p>
            <a:pPr/>
            <a:r>
              <a:t>http://usscouts.org/mb/mb012.asp</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prstGeom prst="rect">
            <a:avLst/>
          </a:prstGeom>
        </p:spPr>
        <p:txBody>
          <a:bodyPr/>
          <a:lstStyle/>
          <a:p>
            <a:pPr/>
            <a:r>
              <a:t>Online Safety</a:t>
            </a:r>
          </a:p>
        </p:txBody>
      </p:sp>
      <p:sp>
        <p:nvSpPr>
          <p:cNvPr id="230" name="Shape 230"/>
          <p:cNvSpPr/>
          <p:nvPr>
            <p:ph type="body" idx="1"/>
          </p:nvPr>
        </p:nvSpPr>
        <p:spPr>
          <a:xfrm>
            <a:off x="508000" y="2654300"/>
            <a:ext cx="11988800" cy="6483348"/>
          </a:xfrm>
          <a:prstGeom prst="rect">
            <a:avLst/>
          </a:prstGeom>
        </p:spPr>
        <p:txBody>
          <a:bodyPr/>
          <a:lstStyle/>
          <a:p>
            <a:pPr marL="398145" indent="-398145" defTabSz="554990">
              <a:spcBef>
                <a:spcPts val="3900"/>
              </a:spcBef>
              <a:buBlip>
                <a:blip r:embed="rId2"/>
              </a:buBlip>
              <a:defRPr sz="3230"/>
            </a:pPr>
            <a:r>
              <a:t>Get your parent’s permission and follow your family’s rules for going online</a:t>
            </a:r>
          </a:p>
          <a:p>
            <a:pPr marL="398145" indent="-398145" defTabSz="554990">
              <a:spcBef>
                <a:spcPts val="3900"/>
              </a:spcBef>
              <a:buBlip>
                <a:blip r:embed="rId2"/>
              </a:buBlip>
              <a:defRPr sz="3230"/>
            </a:pPr>
            <a:r>
              <a:t>Protect your privacy by never exchanging pictures or personal information (phone number, address, last name)</a:t>
            </a:r>
          </a:p>
          <a:p>
            <a:pPr marL="398145" indent="-398145" defTabSz="554990">
              <a:spcBef>
                <a:spcPts val="3900"/>
              </a:spcBef>
              <a:buBlip>
                <a:blip r:embed="rId2"/>
              </a:buBlip>
              <a:defRPr sz="3230"/>
            </a:pPr>
            <a:r>
              <a:t>Do not open emails or files from people you don’t know or trust</a:t>
            </a:r>
          </a:p>
          <a:p>
            <a:pPr marL="398145" indent="-398145" defTabSz="554990">
              <a:spcBef>
                <a:spcPts val="3900"/>
              </a:spcBef>
              <a:buBlip>
                <a:blip r:embed="rId2"/>
              </a:buBlip>
              <a:defRPr sz="3230"/>
            </a:pPr>
            <a:r>
              <a:t>Never agree to meet someone you met online without your parents</a:t>
            </a:r>
          </a:p>
          <a:p>
            <a:pPr marL="398145" indent="-398145" defTabSz="554990">
              <a:spcBef>
                <a:spcPts val="3900"/>
              </a:spcBef>
              <a:buBlip>
                <a:blip r:embed="rId2"/>
              </a:buBlip>
              <a:defRPr sz="3230"/>
            </a:pPr>
            <a:r>
              <a:t>Never share online passwords with anyone other than parents</a:t>
            </a:r>
          </a:p>
          <a:p>
            <a:pPr marL="398145" indent="-398145" defTabSz="554990">
              <a:spcBef>
                <a:spcPts val="3900"/>
              </a:spcBef>
              <a:buBlip>
                <a:blip r:embed="rId2"/>
              </a:buBlip>
              <a:defRPr sz="3230"/>
            </a:pPr>
            <a:r>
              <a:t>Keep in mind, everything online can be seen by anyone</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title"/>
          </p:nvPr>
        </p:nvSpPr>
        <p:spPr>
          <a:prstGeom prst="rect">
            <a:avLst/>
          </a:prstGeom>
        </p:spPr>
        <p:txBody>
          <a:bodyPr/>
          <a:lstStyle/>
          <a:p>
            <a:pPr/>
            <a:r>
              <a:t>Identity Theft</a:t>
            </a:r>
          </a:p>
        </p:txBody>
      </p:sp>
      <p:sp>
        <p:nvSpPr>
          <p:cNvPr id="233" name="Shape 233"/>
          <p:cNvSpPr/>
          <p:nvPr>
            <p:ph type="body" idx="1"/>
          </p:nvPr>
        </p:nvSpPr>
        <p:spPr>
          <a:xfrm>
            <a:off x="508000" y="3035300"/>
            <a:ext cx="11988800" cy="6041660"/>
          </a:xfrm>
          <a:prstGeom prst="rect">
            <a:avLst/>
          </a:prstGeom>
        </p:spPr>
        <p:txBody>
          <a:bodyPr/>
          <a:lstStyle/>
          <a:p>
            <a:pPr marL="381381" indent="-381381" defTabSz="531622">
              <a:spcBef>
                <a:spcPts val="3800"/>
              </a:spcBef>
              <a:buBlip>
                <a:blip r:embed="rId2"/>
              </a:buBlip>
              <a:defRPr sz="3094"/>
            </a:pPr>
            <a:r>
              <a:t>Identity theft is when a criminal steals someone’s personal information to impersonate this person and make legal transactions</a:t>
            </a:r>
          </a:p>
          <a:p>
            <a:pPr marL="381381" indent="-381381" defTabSz="531622">
              <a:spcBef>
                <a:spcPts val="3800"/>
              </a:spcBef>
              <a:buBlip>
                <a:blip r:embed="rId2"/>
              </a:buBlip>
              <a:defRPr sz="3094"/>
            </a:pPr>
            <a:r>
              <a:t>Be careful not to share personal information about you or your family including birth dates, address, phone numbers, and Social Security Numbers</a:t>
            </a:r>
          </a:p>
          <a:p>
            <a:pPr marL="381381" indent="-381381" defTabSz="531622">
              <a:spcBef>
                <a:spcPts val="3800"/>
              </a:spcBef>
              <a:buBlip>
                <a:blip r:embed="rId2"/>
              </a:buBlip>
              <a:defRPr sz="3094"/>
            </a:pPr>
            <a:r>
              <a:t>Do not purchase anything online without permission</a:t>
            </a:r>
          </a:p>
          <a:p>
            <a:pPr marL="381381" indent="-381381" defTabSz="531622">
              <a:spcBef>
                <a:spcPts val="3800"/>
              </a:spcBef>
              <a:buBlip>
                <a:blip r:embed="rId2"/>
              </a:buBlip>
              <a:defRPr sz="3094"/>
            </a:pPr>
            <a:r>
              <a:t>Remove the daily mail promptly</a:t>
            </a:r>
          </a:p>
          <a:p>
            <a:pPr marL="381381" indent="-381381" defTabSz="531622">
              <a:spcBef>
                <a:spcPts val="3800"/>
              </a:spcBef>
              <a:buBlip>
                <a:blip r:embed="rId2"/>
              </a:buBlip>
              <a:defRPr sz="3094"/>
            </a:pPr>
            <a:r>
              <a:t>Shred documents containing personal information before throwing them away</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p:nvPr>
        </p:nvSpPr>
        <p:spPr>
          <a:prstGeom prst="rect">
            <a:avLst/>
          </a:prstGeom>
        </p:spPr>
        <p:txBody>
          <a:bodyPr/>
          <a:lstStyle/>
          <a:p>
            <a:pPr/>
            <a:r>
              <a:t>Recognizing Child Abuse</a:t>
            </a:r>
          </a:p>
        </p:txBody>
      </p:sp>
      <p:sp>
        <p:nvSpPr>
          <p:cNvPr id="236" name="Shape 236"/>
          <p:cNvSpPr/>
          <p:nvPr>
            <p:ph type="body" idx="1"/>
          </p:nvPr>
        </p:nvSpPr>
        <p:spPr>
          <a:prstGeom prst="rect">
            <a:avLst/>
          </a:prstGeom>
        </p:spPr>
        <p:txBody>
          <a:bodyPr/>
          <a:lstStyle/>
          <a:p>
            <a:pPr marL="393954" indent="-393954" defTabSz="549148">
              <a:spcBef>
                <a:spcPts val="3900"/>
              </a:spcBef>
              <a:buBlip>
                <a:blip r:embed="rId2"/>
              </a:buBlip>
              <a:defRPr sz="3196"/>
            </a:pPr>
            <a:r>
              <a:t>Child abuse can be:</a:t>
            </a:r>
          </a:p>
          <a:p>
            <a:pPr lvl="2" marL="1181861" indent="-393954" defTabSz="549148">
              <a:spcBef>
                <a:spcPts val="3900"/>
              </a:spcBef>
              <a:buBlip>
                <a:blip r:embed="rId2"/>
              </a:buBlip>
              <a:defRPr sz="3196"/>
            </a:pPr>
            <a:r>
              <a:t>Physical - intentional injury often stemming from extreme punishment</a:t>
            </a:r>
          </a:p>
          <a:p>
            <a:pPr lvl="2" marL="1181861" indent="-393954" defTabSz="549148">
              <a:spcBef>
                <a:spcPts val="3900"/>
              </a:spcBef>
              <a:buBlip>
                <a:blip r:embed="rId2"/>
              </a:buBlip>
              <a:defRPr sz="3196"/>
            </a:pPr>
            <a:r>
              <a:t>Emotional - needless injury to a child’s self esteem</a:t>
            </a:r>
          </a:p>
          <a:p>
            <a:pPr lvl="2" marL="1181861" indent="-393954" defTabSz="549148">
              <a:spcBef>
                <a:spcPts val="3900"/>
              </a:spcBef>
              <a:buBlip>
                <a:blip r:embed="rId2"/>
              </a:buBlip>
              <a:defRPr sz="3196"/>
            </a:pPr>
            <a:r>
              <a:t>Neglect - deliberate failure to provide a child his/her basic needs</a:t>
            </a:r>
          </a:p>
          <a:p>
            <a:pPr lvl="2" marL="1181861" indent="-393954" defTabSz="549148">
              <a:spcBef>
                <a:spcPts val="3900"/>
              </a:spcBef>
              <a:buBlip>
                <a:blip r:embed="rId2"/>
              </a:buBlip>
              <a:defRPr sz="3196"/>
            </a:pPr>
            <a:r>
              <a:t>Sexual - an adult or older child, called a molester, forces or manipulates a child to be involved in a sexual activity</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prstGeom prst="rect">
            <a:avLst/>
          </a:prstGeom>
        </p:spPr>
        <p:txBody>
          <a:bodyPr/>
          <a:lstStyle/>
          <a:p>
            <a:pPr/>
            <a:r>
              <a:t>Three R’s of Youth Protection</a:t>
            </a:r>
          </a:p>
        </p:txBody>
      </p:sp>
      <p:sp>
        <p:nvSpPr>
          <p:cNvPr id="239" name="Shape 239"/>
          <p:cNvSpPr/>
          <p:nvPr>
            <p:ph type="body" idx="1"/>
          </p:nvPr>
        </p:nvSpPr>
        <p:spPr>
          <a:prstGeom prst="rect">
            <a:avLst/>
          </a:prstGeom>
        </p:spPr>
        <p:txBody>
          <a:bodyPr/>
          <a:lstStyle/>
          <a:p>
            <a:pPr marL="228600" indent="-228600">
              <a:buSzPct val="100000"/>
              <a:buAutoNum type="arabicPeriod" startAt="1"/>
            </a:pPr>
            <a:r>
              <a:t> </a:t>
            </a:r>
            <a:r>
              <a:rPr>
                <a:latin typeface="Gill Sans SemiBold"/>
                <a:ea typeface="Gill Sans SemiBold"/>
                <a:cs typeface="Gill Sans SemiBold"/>
                <a:sym typeface="Gill Sans SemiBold"/>
              </a:rPr>
              <a:t>Recognize</a:t>
            </a:r>
            <a:r>
              <a:t> situations that place you at risk of being molested, how child molesters operate, and that anyone could be a molester</a:t>
            </a:r>
          </a:p>
          <a:p>
            <a:pPr marL="228600" indent="-228600">
              <a:buSzPct val="100000"/>
              <a:buAutoNum type="arabicPeriod" startAt="1"/>
            </a:pPr>
            <a:r>
              <a:t> </a:t>
            </a:r>
            <a:r>
              <a:rPr>
                <a:latin typeface="Gill Sans SemiBold"/>
                <a:ea typeface="Gill Sans SemiBold"/>
                <a:cs typeface="Gill Sans SemiBold"/>
                <a:sym typeface="Gill Sans SemiBold"/>
              </a:rPr>
              <a:t>Resist</a:t>
            </a:r>
            <a:r>
              <a:t> unwanted or inappropriate attention</a:t>
            </a:r>
          </a:p>
          <a:p>
            <a:pPr marL="228600" indent="-228600">
              <a:buSzPct val="100000"/>
              <a:buAutoNum type="arabicPeriod" startAt="1"/>
            </a:pPr>
            <a:r>
              <a:t> </a:t>
            </a:r>
            <a:r>
              <a:rPr>
                <a:latin typeface="Gill Sans SemiBold"/>
                <a:ea typeface="Gill Sans SemiBold"/>
                <a:cs typeface="Gill Sans SemiBold"/>
                <a:sym typeface="Gill Sans SemiBold"/>
              </a:rPr>
              <a:t>Report</a:t>
            </a:r>
            <a:r>
              <a:t> attempted or actual molestation to a parent or other trusted adult</a:t>
            </a:r>
          </a:p>
          <a:p>
            <a:pPr>
              <a:buBlip>
                <a:blip r:embed="rId2"/>
              </a:buBlip>
            </a:pPr>
            <a:r>
              <a:t>Talk with your parents and siblings about the dangers of talking with or accepting rides from strangers, and trust your instincts </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title"/>
          </p:nvPr>
        </p:nvSpPr>
        <p:spPr>
          <a:prstGeom prst="rect">
            <a:avLst/>
          </a:prstGeom>
        </p:spPr>
        <p:txBody>
          <a:bodyPr/>
          <a:lstStyle/>
          <a:p>
            <a:pPr/>
            <a:r>
              <a:t>Safety in Public Places</a:t>
            </a:r>
          </a:p>
        </p:txBody>
      </p:sp>
      <p:sp>
        <p:nvSpPr>
          <p:cNvPr id="242" name="Shape 242"/>
          <p:cNvSpPr/>
          <p:nvPr>
            <p:ph type="body" idx="1"/>
          </p:nvPr>
        </p:nvSpPr>
        <p:spPr>
          <a:prstGeom prst="rect">
            <a:avLst/>
          </a:prstGeom>
        </p:spPr>
        <p:txBody>
          <a:bodyPr/>
          <a:lstStyle/>
          <a:p>
            <a:pPr>
              <a:buBlip>
                <a:blip r:embed="rId2"/>
              </a:buBlip>
            </a:pPr>
            <a:r>
              <a:t>Panic can be dangerous, especially in large crowds - set an example by staying calm in the face of trouble </a:t>
            </a:r>
          </a:p>
          <a:p>
            <a:pPr>
              <a:buBlip>
                <a:blip r:embed="rId2"/>
              </a:buBlip>
            </a:pPr>
            <a:r>
              <a:t>Be prepared by getting into the habit of finding multiple exits in public places - remember, the door you entered through is the most dangerous in an emergency because it will be the most crowded</a:t>
            </a:r>
          </a:p>
          <a:p>
            <a:pPr>
              <a:buBlip>
                <a:blip r:embed="rId2"/>
              </a:buBlip>
            </a:pPr>
            <a:r>
              <a:t>Never use an elevator during a fire</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ph type="title"/>
          </p:nvPr>
        </p:nvSpPr>
        <p:spPr>
          <a:prstGeom prst="rect">
            <a:avLst/>
          </a:prstGeom>
        </p:spPr>
        <p:txBody>
          <a:bodyPr/>
          <a:lstStyle/>
          <a:p>
            <a:pPr/>
            <a:r>
              <a:t>Camping Safety</a:t>
            </a:r>
          </a:p>
        </p:txBody>
      </p:sp>
      <p:sp>
        <p:nvSpPr>
          <p:cNvPr id="245" name="Shape 245"/>
          <p:cNvSpPr/>
          <p:nvPr>
            <p:ph type="body" idx="1"/>
          </p:nvPr>
        </p:nvSpPr>
        <p:spPr>
          <a:prstGeom prst="rect">
            <a:avLst/>
          </a:prstGeom>
        </p:spPr>
        <p:txBody>
          <a:bodyPr/>
          <a:lstStyle/>
          <a:p>
            <a:pPr>
              <a:buBlip>
                <a:blip r:embed="rId2"/>
              </a:buBlip>
            </a:pPr>
            <a:r>
              <a:t>Do no pitch tents near an open fire</a:t>
            </a:r>
          </a:p>
          <a:p>
            <a:pPr>
              <a:buBlip>
                <a:blip r:embed="rId2"/>
              </a:buBlip>
            </a:pPr>
            <a:r>
              <a:t>Do not use flammable chemicals near tents</a:t>
            </a:r>
          </a:p>
          <a:p>
            <a:pPr>
              <a:buBlip>
                <a:blip r:embed="rId2"/>
              </a:buBlip>
            </a:pPr>
            <a:r>
              <a:t>Only allow flashlights and electric lanterns in tents</a:t>
            </a:r>
          </a:p>
          <a:p>
            <a:pPr>
              <a:buBlip>
                <a:blip r:embed="rId2"/>
              </a:buBlip>
            </a:pPr>
            <a:r>
              <a:t>Always extinguish cooking and campfires properly</a:t>
            </a:r>
          </a:p>
          <a:p>
            <a:pPr>
              <a:buBlip>
                <a:blip r:embed="rId2"/>
              </a:buBlip>
            </a:pPr>
            <a:r>
              <a:t>Obey all fire laws, ordinances, and regulations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p:nvPr>
        </p:nvSpPr>
        <p:spPr>
          <a:prstGeom prst="rect">
            <a:avLst/>
          </a:prstGeom>
        </p:spPr>
        <p:txBody>
          <a:bodyPr/>
          <a:lstStyle/>
          <a:p>
            <a:pPr/>
            <a:r>
              <a:t>Swimming Safety</a:t>
            </a:r>
          </a:p>
        </p:txBody>
      </p:sp>
      <p:sp>
        <p:nvSpPr>
          <p:cNvPr id="248" name="Shape 248"/>
          <p:cNvSpPr/>
          <p:nvPr>
            <p:ph type="body" idx="1"/>
          </p:nvPr>
        </p:nvSpPr>
        <p:spPr>
          <a:xfrm>
            <a:off x="508000" y="2757605"/>
            <a:ext cx="11988800" cy="6455852"/>
          </a:xfrm>
          <a:prstGeom prst="rect">
            <a:avLst/>
          </a:prstGeom>
        </p:spPr>
        <p:txBody>
          <a:bodyPr/>
          <a:lstStyle/>
          <a:p>
            <a:pPr marL="398145" indent="-398145" defTabSz="554990">
              <a:spcBef>
                <a:spcPts val="3900"/>
              </a:spcBef>
              <a:buBlip>
                <a:blip r:embed="rId2"/>
              </a:buBlip>
              <a:defRPr sz="3230"/>
            </a:pPr>
            <a:r>
              <a:t>All swimming activities should be supervised by mature adults age 21 or older, preferably with at least one BSA Lifeguard</a:t>
            </a:r>
          </a:p>
          <a:p>
            <a:pPr marL="398145" indent="-398145" defTabSz="554990">
              <a:spcBef>
                <a:spcPts val="3900"/>
              </a:spcBef>
              <a:buBlip>
                <a:blip r:embed="rId2"/>
              </a:buBlip>
              <a:defRPr sz="3230"/>
            </a:pPr>
            <a:r>
              <a:t>Require evidence of fitness for swimming </a:t>
            </a:r>
          </a:p>
          <a:p>
            <a:pPr marL="398145" indent="-398145" defTabSz="554990">
              <a:spcBef>
                <a:spcPts val="3900"/>
              </a:spcBef>
              <a:buBlip>
                <a:blip r:embed="rId2"/>
              </a:buBlip>
              <a:defRPr sz="3230"/>
            </a:pPr>
            <a:r>
              <a:t>Swim in a safe area without strong currents and preferably with clear water</a:t>
            </a:r>
          </a:p>
          <a:p>
            <a:pPr marL="398145" indent="-398145" defTabSz="554990">
              <a:spcBef>
                <a:spcPts val="3900"/>
              </a:spcBef>
              <a:buBlip>
                <a:blip r:embed="rId2"/>
              </a:buBlip>
              <a:defRPr sz="3230"/>
            </a:pPr>
            <a:r>
              <a:t>Swim only when there are lifeguards on duty and have a lookout</a:t>
            </a:r>
          </a:p>
          <a:p>
            <a:pPr marL="398145" indent="-398145" defTabSz="554990">
              <a:spcBef>
                <a:spcPts val="3900"/>
              </a:spcBef>
              <a:buBlip>
                <a:blip r:embed="rId2"/>
              </a:buBlip>
              <a:defRPr sz="3230"/>
            </a:pPr>
            <a:r>
              <a:t>Divide participants into 3 groups: non swimmer, beginner, swimmer</a:t>
            </a:r>
          </a:p>
          <a:p>
            <a:pPr marL="398145" indent="-398145" defTabSz="554990">
              <a:spcBef>
                <a:spcPts val="3900"/>
              </a:spcBef>
              <a:buBlip>
                <a:blip r:embed="rId2"/>
              </a:buBlip>
              <a:defRPr sz="3230"/>
            </a:pPr>
            <a:r>
              <a:t>Use the buddy system and follow all directions/rules</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title"/>
          </p:nvPr>
        </p:nvSpPr>
        <p:spPr>
          <a:prstGeom prst="rect">
            <a:avLst/>
          </a:prstGeom>
        </p:spPr>
        <p:txBody>
          <a:bodyPr/>
          <a:lstStyle/>
          <a:p>
            <a:pPr/>
            <a:r>
              <a:t>Lightning Safety</a:t>
            </a:r>
          </a:p>
        </p:txBody>
      </p:sp>
      <p:sp>
        <p:nvSpPr>
          <p:cNvPr id="251" name="Shape 251"/>
          <p:cNvSpPr/>
          <p:nvPr>
            <p:ph type="body" idx="1"/>
          </p:nvPr>
        </p:nvSpPr>
        <p:spPr>
          <a:xfrm>
            <a:off x="508000" y="2756475"/>
            <a:ext cx="11988800" cy="6278998"/>
          </a:xfrm>
          <a:prstGeom prst="rect">
            <a:avLst/>
          </a:prstGeom>
        </p:spPr>
        <p:txBody>
          <a:bodyPr/>
          <a:lstStyle/>
          <a:p>
            <a:pPr marL="406527" indent="-406527" defTabSz="566674">
              <a:spcBef>
                <a:spcPts val="4000"/>
              </a:spcBef>
              <a:buBlip>
                <a:blip r:embed="rId2"/>
              </a:buBlip>
              <a:defRPr sz="3298"/>
            </a:pPr>
            <a:r>
              <a:t>Avoid open areas and lightning targets such as trees or flagpoles</a:t>
            </a:r>
          </a:p>
          <a:p>
            <a:pPr marL="406527" indent="-406527" defTabSz="566674">
              <a:spcBef>
                <a:spcPts val="4000"/>
              </a:spcBef>
              <a:buBlip>
                <a:blip r:embed="rId2"/>
              </a:buBlip>
              <a:defRPr sz="3298"/>
            </a:pPr>
            <a:r>
              <a:t>Avoid water and anything metal, do not use landlines or anything connected to an electric outlet</a:t>
            </a:r>
          </a:p>
          <a:p>
            <a:pPr marL="406527" indent="-406527" defTabSz="566674">
              <a:spcBef>
                <a:spcPts val="4000"/>
              </a:spcBef>
              <a:buBlip>
                <a:blip r:embed="rId2"/>
              </a:buBlip>
              <a:defRPr sz="3298"/>
            </a:pPr>
            <a:r>
              <a:t>If you are hiking near mountains, get downhill and take shelter in a cave or a low spot among rocks and in an area not likely to flood</a:t>
            </a:r>
          </a:p>
          <a:p>
            <a:pPr marL="406527" indent="-406527" defTabSz="566674">
              <a:spcBef>
                <a:spcPts val="4000"/>
              </a:spcBef>
              <a:buBlip>
                <a:blip r:embed="rId2"/>
              </a:buBlip>
              <a:defRPr sz="3298"/>
            </a:pPr>
            <a:r>
              <a:t>Take shelter in a building or a hard topped motor vehicle if possible</a:t>
            </a:r>
          </a:p>
          <a:p>
            <a:pPr marL="406527" indent="-406527" defTabSz="566674">
              <a:spcBef>
                <a:spcPts val="4000"/>
              </a:spcBef>
              <a:buBlip>
                <a:blip r:embed="rId2"/>
              </a:buBlip>
              <a:defRPr sz="3298"/>
            </a:pPr>
            <a:r>
              <a:t>If you can’t find shelter, get small and cover your ears - the less of you that is touching the ground, the better</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3" name=""/>
          <p:cNvPicPr>
            <a:picLocks noChangeAspect="0"/>
          </p:cNvPicPr>
          <p:nvPr>
            <p:ph type="pic" idx="13"/>
          </p:nvPr>
        </p:nvPicPr>
        <p:blipFill>
          <a:blip r:embed="rId2">
            <a:extLst/>
          </a:blip>
          <a:stretch>
            <a:fillRect/>
          </a:stretch>
        </p:blipFill>
        <p:spPr>
          <a:xfrm>
            <a:off x="493619" y="2905899"/>
            <a:ext cx="5778501" cy="5854701"/>
          </a:xfrm>
          <a:prstGeom prst="rect">
            <a:avLst/>
          </a:prstGeom>
        </p:spPr>
      </p:pic>
      <p:sp>
        <p:nvSpPr>
          <p:cNvPr id="254" name="Shape 254"/>
          <p:cNvSpPr/>
          <p:nvPr>
            <p:ph type="title"/>
          </p:nvPr>
        </p:nvSpPr>
        <p:spPr>
          <a:prstGeom prst="rect">
            <a:avLst/>
          </a:prstGeom>
        </p:spPr>
        <p:txBody>
          <a:bodyPr/>
          <a:lstStyle/>
          <a:p>
            <a:pPr/>
            <a:r>
              <a:t>4. Know Your Exits</a:t>
            </a:r>
          </a:p>
        </p:txBody>
      </p:sp>
      <p:sp>
        <p:nvSpPr>
          <p:cNvPr id="255" name="Shape 255"/>
          <p:cNvSpPr/>
          <p:nvPr>
            <p:ph type="body" sz="half" idx="1"/>
          </p:nvPr>
        </p:nvSpPr>
        <p:spPr>
          <a:prstGeom prst="rect">
            <a:avLst/>
          </a:prstGeom>
        </p:spPr>
        <p:txBody>
          <a:bodyPr/>
          <a:lstStyle/>
          <a:p>
            <a:pPr>
              <a:buBlip>
                <a:blip r:embed="rId3"/>
              </a:buBlip>
            </a:pPr>
            <a:r>
              <a:t>Many public areas will have evacuation plans online</a:t>
            </a:r>
          </a:p>
          <a:p>
            <a:pPr>
              <a:buBlip>
                <a:blip r:embed="rId3"/>
              </a:buBlip>
            </a:pPr>
            <a:r>
              <a:t>Get into the habit of finding the exits when you enter a public area</a:t>
            </a:r>
          </a:p>
          <a:p>
            <a:pPr>
              <a:buBlip>
                <a:blip r:embed="rId3"/>
              </a:buBlip>
            </a:pPr>
            <a:r>
              <a:t>Teach your family what to do in case you need to take shelter in or evacuate a public area</a:t>
            </a:r>
          </a:p>
        </p:txBody>
      </p:sp>
      <p:pic>
        <p:nvPicPr>
          <p:cNvPr id="256" name="pasted-image.tiff"/>
          <p:cNvPicPr>
            <a:picLocks noChangeAspect="0"/>
          </p:cNvPicPr>
          <p:nvPr/>
        </p:nvPicPr>
        <p:blipFill>
          <a:blip r:embed="rId4">
            <a:extLst/>
          </a:blip>
          <a:stretch>
            <a:fillRect/>
          </a:stretch>
        </p:blipFill>
        <p:spPr>
          <a:xfrm>
            <a:off x="602375" y="3001590"/>
            <a:ext cx="5560989" cy="5477620"/>
          </a:xfrm>
          <a:prstGeom prst="rect">
            <a:avLst/>
          </a:prstGeom>
          <a:ln w="12700">
            <a:miter lim="400000"/>
          </a:ln>
        </p:spPr>
      </p:pic>
      <p:sp>
        <p:nvSpPr>
          <p:cNvPr id="257" name="Shape 257"/>
          <p:cNvSpPr/>
          <p:nvPr/>
        </p:nvSpPr>
        <p:spPr>
          <a:xfrm>
            <a:off x="570850" y="8712198"/>
            <a:ext cx="622615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pPr/>
            <a:r>
              <a:t>https://www.unthsc.edu/operations/emergency-management/emergency-evacuation-procedures-25/</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9" name=""/>
          <p:cNvPicPr>
            <a:picLocks noChangeAspect="0"/>
          </p:cNvPicPr>
          <p:nvPr>
            <p:ph type="pic" idx="13"/>
          </p:nvPr>
        </p:nvPicPr>
        <p:blipFill>
          <a:blip r:embed="rId3">
            <a:extLst/>
          </a:blip>
          <a:stretch>
            <a:fillRect/>
          </a:stretch>
        </p:blipFill>
        <p:spPr>
          <a:xfrm>
            <a:off x="493619" y="2905899"/>
            <a:ext cx="5778501" cy="5854701"/>
          </a:xfrm>
          <a:prstGeom prst="rect">
            <a:avLst/>
          </a:prstGeom>
        </p:spPr>
      </p:pic>
      <p:sp>
        <p:nvSpPr>
          <p:cNvPr id="260" name="Shape 260"/>
          <p:cNvSpPr/>
          <p:nvPr>
            <p:ph type="title"/>
          </p:nvPr>
        </p:nvSpPr>
        <p:spPr>
          <a:prstGeom prst="rect">
            <a:avLst/>
          </a:prstGeom>
        </p:spPr>
        <p:txBody>
          <a:bodyPr/>
          <a:lstStyle/>
          <a:p>
            <a:pPr/>
            <a:r>
              <a:t>Discussion Activity</a:t>
            </a:r>
          </a:p>
        </p:txBody>
      </p:sp>
      <p:sp>
        <p:nvSpPr>
          <p:cNvPr id="261" name="Shape 261"/>
          <p:cNvSpPr/>
          <p:nvPr>
            <p:ph type="body" sz="half" idx="1"/>
          </p:nvPr>
        </p:nvSpPr>
        <p:spPr>
          <a:prstGeom prst="rect">
            <a:avLst/>
          </a:prstGeom>
        </p:spPr>
        <p:txBody>
          <a:bodyPr/>
          <a:lstStyle>
            <a:lvl1pPr>
              <a:buBlip>
                <a:blip r:embed="rId4"/>
              </a:buBlip>
            </a:lvl1pPr>
          </a:lstStyle>
          <a:p>
            <a:pPr/>
            <a:r>
              <a:t>What is the best route to exit the building that you’re currently in?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p>
            <a:pPr/>
            <a:r>
              <a:t>Safety is…</a:t>
            </a:r>
          </a:p>
        </p:txBody>
      </p:sp>
      <p:sp>
        <p:nvSpPr>
          <p:cNvPr id="143" name="Shape 143"/>
          <p:cNvSpPr/>
          <p:nvPr>
            <p:ph type="body" idx="1"/>
          </p:nvPr>
        </p:nvSpPr>
        <p:spPr>
          <a:prstGeom prst="rect">
            <a:avLst/>
          </a:prstGeom>
        </p:spPr>
        <p:txBody>
          <a:bodyPr/>
          <a:lstStyle/>
          <a:p>
            <a:pPr marL="314325" indent="-314325" defTabSz="438150">
              <a:spcBef>
                <a:spcPts val="3100"/>
              </a:spcBef>
              <a:buBlip>
                <a:blip r:embed="rId2"/>
              </a:buBlip>
              <a:defRPr sz="3750"/>
            </a:pPr>
            <a:r>
              <a:t>Taking precautions and stopping injuries or loss before they happen</a:t>
            </a:r>
          </a:p>
          <a:p>
            <a:pPr marL="314325" indent="-314325" defTabSz="438150">
              <a:spcBef>
                <a:spcPts val="3100"/>
              </a:spcBef>
              <a:buBlip>
                <a:blip r:embed="rId2"/>
              </a:buBlip>
              <a:defRPr sz="3750"/>
            </a:pPr>
            <a:r>
              <a:t>You practice safety when you actively seek to prevent accidents or ward off danger </a:t>
            </a:r>
          </a:p>
          <a:p>
            <a:pPr marL="314325" indent="-314325" defTabSz="438150">
              <a:spcBef>
                <a:spcPts val="3100"/>
              </a:spcBef>
              <a:buBlip>
                <a:blip r:embed="rId2"/>
              </a:buBlip>
              <a:defRPr sz="3750"/>
            </a:pPr>
            <a:r>
              <a:t>When faced with unsafe conditions, you can practice safety by not taking unnecessary risks</a:t>
            </a:r>
          </a:p>
          <a:p>
            <a:pPr marL="314325" indent="-314325" defTabSz="438150">
              <a:spcBef>
                <a:spcPts val="3100"/>
              </a:spcBef>
              <a:buBlip>
                <a:blip r:embed="rId2"/>
              </a:buBlip>
              <a:defRPr sz="3750"/>
            </a:pPr>
            <a:r>
              <a:t>Always take a moment to consider whether your actions are safe for you and for others </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5" name=""/>
          <p:cNvPicPr>
            <a:picLocks noChangeAspect="0"/>
          </p:cNvPicPr>
          <p:nvPr>
            <p:ph type="pic" idx="13"/>
          </p:nvPr>
        </p:nvPicPr>
        <p:blipFill>
          <a:blip r:embed="rId2">
            <a:extLst/>
          </a:blip>
          <a:stretch>
            <a:fillRect/>
          </a:stretch>
        </p:blipFill>
        <p:spPr>
          <a:xfrm>
            <a:off x="493619" y="2905899"/>
            <a:ext cx="5778501" cy="5854701"/>
          </a:xfrm>
          <a:prstGeom prst="rect">
            <a:avLst/>
          </a:prstGeom>
        </p:spPr>
      </p:pic>
      <p:sp>
        <p:nvSpPr>
          <p:cNvPr id="266" name="Shape 266"/>
          <p:cNvSpPr/>
          <p:nvPr>
            <p:ph type="title"/>
          </p:nvPr>
        </p:nvSpPr>
        <p:spPr>
          <a:prstGeom prst="rect">
            <a:avLst/>
          </a:prstGeom>
        </p:spPr>
        <p:txBody>
          <a:bodyPr/>
          <a:lstStyle/>
          <a:p>
            <a:pPr/>
            <a:r>
              <a:t>Taking Shelter</a:t>
            </a:r>
          </a:p>
        </p:txBody>
      </p:sp>
      <p:sp>
        <p:nvSpPr>
          <p:cNvPr id="267" name="Shape 267"/>
          <p:cNvSpPr/>
          <p:nvPr>
            <p:ph type="body" sz="half" idx="1"/>
          </p:nvPr>
        </p:nvSpPr>
        <p:spPr>
          <a:prstGeom prst="rect">
            <a:avLst/>
          </a:prstGeom>
        </p:spPr>
        <p:txBody>
          <a:bodyPr/>
          <a:lstStyle/>
          <a:p>
            <a:pPr>
              <a:buBlip>
                <a:blip r:embed="rId3"/>
              </a:buBlip>
            </a:pPr>
            <a:r>
              <a:t>How you should take shelter varies by disaster types</a:t>
            </a:r>
          </a:p>
          <a:p>
            <a:pPr>
              <a:buBlip>
                <a:blip r:embed="rId3"/>
              </a:buBlip>
            </a:pPr>
            <a:r>
              <a:t>If you can, listen to the radio to keep up with the local emergency broadcasts and follow their directions </a:t>
            </a:r>
          </a:p>
        </p:txBody>
      </p:sp>
      <p:sp>
        <p:nvSpPr>
          <p:cNvPr id="268" name="Shape 268"/>
          <p:cNvSpPr/>
          <p:nvPr/>
        </p:nvSpPr>
        <p:spPr>
          <a:xfrm>
            <a:off x="545358" y="8844348"/>
            <a:ext cx="4245026"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pPr/>
            <a:r>
              <a:t>http://whyfiles.org/2014/tornadoes-strike-again-how-do-they-work/</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0" name=""/>
          <p:cNvPicPr>
            <a:picLocks noChangeAspect="0"/>
          </p:cNvPicPr>
          <p:nvPr>
            <p:ph type="pic" idx="13"/>
          </p:nvPr>
        </p:nvPicPr>
        <p:blipFill>
          <a:blip r:embed="rId3">
            <a:extLst/>
          </a:blip>
          <a:stretch>
            <a:fillRect/>
          </a:stretch>
        </p:blipFill>
        <p:spPr>
          <a:xfrm>
            <a:off x="493619" y="2905899"/>
            <a:ext cx="5778501" cy="5854701"/>
          </a:xfrm>
          <a:prstGeom prst="rect">
            <a:avLst/>
          </a:prstGeom>
        </p:spPr>
      </p:pic>
      <p:sp>
        <p:nvSpPr>
          <p:cNvPr id="271" name="Shape 271"/>
          <p:cNvSpPr/>
          <p:nvPr>
            <p:ph type="title"/>
          </p:nvPr>
        </p:nvSpPr>
        <p:spPr>
          <a:prstGeom prst="rect">
            <a:avLst/>
          </a:prstGeom>
        </p:spPr>
        <p:txBody>
          <a:bodyPr/>
          <a:lstStyle/>
          <a:p>
            <a:pPr/>
            <a:r>
              <a:t>5. Accident Prevention Plan</a:t>
            </a:r>
          </a:p>
        </p:txBody>
      </p:sp>
      <p:sp>
        <p:nvSpPr>
          <p:cNvPr id="272" name="Shape 272"/>
          <p:cNvSpPr/>
          <p:nvPr>
            <p:ph type="body" sz="half" idx="1"/>
          </p:nvPr>
        </p:nvSpPr>
        <p:spPr>
          <a:prstGeom prst="rect">
            <a:avLst/>
          </a:prstGeom>
        </p:spPr>
        <p:txBody>
          <a:bodyPr/>
          <a:lstStyle/>
          <a:p>
            <a:pPr>
              <a:buBlip>
                <a:blip r:embed="rId4"/>
              </a:buBlip>
            </a:pPr>
            <a:r>
              <a:t>Make an accident prevention plan for 5 family activities outside the home (for example at the movie theater or while traveling)</a:t>
            </a:r>
          </a:p>
          <a:p>
            <a:pPr>
              <a:buBlip>
                <a:blip r:embed="rId4"/>
              </a:buBlip>
            </a:pPr>
            <a:r>
              <a:t>Include an analysis of possible hazards, a proposed plan of action to correct hazards, and reasons for your proposed corrections</a:t>
            </a:r>
          </a:p>
        </p:txBody>
      </p:sp>
      <p:sp>
        <p:nvSpPr>
          <p:cNvPr id="273" name="Shape 273"/>
          <p:cNvSpPr/>
          <p:nvPr/>
        </p:nvSpPr>
        <p:spPr>
          <a:xfrm>
            <a:off x="578145" y="8844348"/>
            <a:ext cx="289269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pPr/>
            <a:r>
              <a:t>http://www.lni.wa.gov/safety/topics/atoz/APP/</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7" name=""/>
          <p:cNvPicPr>
            <a:picLocks noChangeAspect="0"/>
          </p:cNvPicPr>
          <p:nvPr>
            <p:ph type="pic" idx="13"/>
          </p:nvPr>
        </p:nvPicPr>
        <p:blipFill>
          <a:blip r:embed="rId2">
            <a:extLst/>
          </a:blip>
          <a:stretch>
            <a:fillRect/>
          </a:stretch>
        </p:blipFill>
        <p:spPr>
          <a:xfrm>
            <a:off x="497935" y="2910215"/>
            <a:ext cx="5771710" cy="5844343"/>
          </a:xfrm>
          <a:prstGeom prst="rect">
            <a:avLst/>
          </a:prstGeom>
        </p:spPr>
      </p:pic>
      <p:sp>
        <p:nvSpPr>
          <p:cNvPr id="278" name="Shape 278"/>
          <p:cNvSpPr/>
          <p:nvPr>
            <p:ph type="title"/>
          </p:nvPr>
        </p:nvSpPr>
        <p:spPr>
          <a:prstGeom prst="rect">
            <a:avLst/>
          </a:prstGeom>
        </p:spPr>
        <p:txBody>
          <a:bodyPr/>
          <a:lstStyle/>
          <a:p>
            <a:pPr/>
            <a:r>
              <a:t>6. Safety Project</a:t>
            </a:r>
          </a:p>
        </p:txBody>
      </p:sp>
      <p:sp>
        <p:nvSpPr>
          <p:cNvPr id="279" name="Shape 279"/>
          <p:cNvSpPr/>
          <p:nvPr>
            <p:ph type="body" sz="half" idx="1"/>
          </p:nvPr>
        </p:nvSpPr>
        <p:spPr>
          <a:xfrm>
            <a:off x="6788150" y="2990850"/>
            <a:ext cx="5727700" cy="5524500"/>
          </a:xfrm>
          <a:prstGeom prst="rect">
            <a:avLst/>
          </a:prstGeom>
        </p:spPr>
        <p:txBody>
          <a:bodyPr/>
          <a:lstStyle/>
          <a:p>
            <a:pPr>
              <a:buBlip>
                <a:blip r:embed="rId3"/>
              </a:buBlip>
            </a:pPr>
            <a:r>
              <a:t>At the end of the class, we’ll be making posters for you to put up in your schools/communities</a:t>
            </a:r>
          </a:p>
          <a:p>
            <a:pPr>
              <a:buBlip>
                <a:blip r:embed="rId3"/>
              </a:buBlip>
            </a:pPr>
            <a:r>
              <a:t>Think about which safety topic you may want to focus on</a:t>
            </a:r>
          </a:p>
          <a:p>
            <a:pPr>
              <a:buBlip>
                <a:blip r:embed="rId3"/>
              </a:buBlip>
            </a:pPr>
            <a:r>
              <a:t>Keep this in the back of your mind as we continue so you have some ideas for posters later</a:t>
            </a:r>
          </a:p>
        </p:txBody>
      </p:sp>
      <p:sp>
        <p:nvSpPr>
          <p:cNvPr id="280" name="Shape 280"/>
          <p:cNvSpPr/>
          <p:nvPr/>
        </p:nvSpPr>
        <p:spPr>
          <a:xfrm>
            <a:off x="569936" y="8841327"/>
            <a:ext cx="599732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hlinkClick r:id="rId4" invalidUrl="" action="" tgtFrame="" tooltip="" history="1" highlightClick="0" endSnd="0"/>
              </a:defRPr>
            </a:lvl1pPr>
          </a:lstStyle>
          <a:p>
            <a:pPr>
              <a:defRPr u="none"/>
            </a:pPr>
            <a:r>
              <a:rPr u="sng">
                <a:hlinkClick r:id="rId4" invalidUrl="" action="" tgtFrame="" tooltip="" history="1" highlightClick="0" endSnd="0"/>
              </a:rPr>
              <a:t>http://www.scouting.org/Home/BoyScouts/AdvancementandAwards/MeritBadges/mb-SAFE.aspx</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title"/>
          </p:nvPr>
        </p:nvSpPr>
        <p:spPr>
          <a:prstGeom prst="rect">
            <a:avLst/>
          </a:prstGeom>
        </p:spPr>
        <p:txBody>
          <a:bodyPr/>
          <a:lstStyle/>
          <a:p>
            <a:pPr/>
            <a:r>
              <a:t>7. The National Terrorism Advisory System</a:t>
            </a:r>
          </a:p>
        </p:txBody>
      </p:sp>
      <p:sp>
        <p:nvSpPr>
          <p:cNvPr id="283" name="Shape 283"/>
          <p:cNvSpPr/>
          <p:nvPr>
            <p:ph type="body" idx="1"/>
          </p:nvPr>
        </p:nvSpPr>
        <p:spPr>
          <a:prstGeom prst="rect">
            <a:avLst/>
          </a:prstGeom>
        </p:spPr>
        <p:txBody>
          <a:bodyPr/>
          <a:lstStyle/>
          <a:p>
            <a:pPr marL="402335" indent="-402335" defTabSz="560831">
              <a:spcBef>
                <a:spcPts val="4000"/>
              </a:spcBef>
              <a:buBlip>
                <a:blip r:embed="rId2"/>
              </a:buBlip>
              <a:defRPr sz="3264"/>
            </a:pPr>
            <a:r>
              <a:t>The U.S. Department of Homeland Security communicates information about terrorist threats, manages U.S. borders and immigration, and coordinates responses to emergencies</a:t>
            </a:r>
          </a:p>
          <a:p>
            <a:pPr marL="402335" indent="-402335" defTabSz="560831">
              <a:spcBef>
                <a:spcPts val="4000"/>
              </a:spcBef>
              <a:buBlip>
                <a:blip r:embed="rId2"/>
              </a:buBlip>
              <a:defRPr sz="3264"/>
            </a:pPr>
            <a:r>
              <a:t>The National Terrorism Advisory System (NTAS) will issue an NTAS alert when there is a terrorist threat - there are two types of alerts</a:t>
            </a:r>
          </a:p>
          <a:p>
            <a:pPr lvl="2" marL="1572767" indent="-524255" defTabSz="560831">
              <a:spcBef>
                <a:spcPts val="4000"/>
              </a:spcBef>
              <a:buClr>
                <a:srgbClr val="A1A1A1"/>
              </a:buClr>
              <a:buSzPct val="100000"/>
              <a:buAutoNum type="arabicPeriod" startAt="1"/>
              <a:defRPr sz="3264"/>
            </a:pPr>
            <a:r>
              <a:t>Elevated Alert warns of a credible terrorist threat</a:t>
            </a:r>
          </a:p>
          <a:p>
            <a:pPr lvl="2" marL="1572767" indent="-524255" defTabSz="560831">
              <a:spcBef>
                <a:spcPts val="4000"/>
              </a:spcBef>
              <a:buClr>
                <a:srgbClr val="A1A1A1"/>
              </a:buClr>
              <a:buSzPct val="100000"/>
              <a:buAutoNum type="arabicPeriod" startAt="1"/>
              <a:defRPr sz="3264"/>
            </a:pPr>
            <a:r>
              <a:t>Imminent Alert warns of a credible, specific, and impending terrorist threat</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title"/>
          </p:nvPr>
        </p:nvSpPr>
        <p:spPr>
          <a:prstGeom prst="rect">
            <a:avLst/>
          </a:prstGeom>
        </p:spPr>
        <p:txBody>
          <a:bodyPr/>
          <a:lstStyle/>
          <a:p>
            <a:pPr/>
            <a:r>
              <a:t>Homeland Security Website</a:t>
            </a:r>
          </a:p>
        </p:txBody>
      </p:sp>
      <p:sp>
        <p:nvSpPr>
          <p:cNvPr id="286" name="Shape 286"/>
          <p:cNvSpPr/>
          <p:nvPr>
            <p:ph type="body" idx="1"/>
          </p:nvPr>
        </p:nvSpPr>
        <p:spPr>
          <a:prstGeom prst="rect">
            <a:avLst/>
          </a:prstGeom>
        </p:spPr>
        <p:txBody>
          <a:bodyPr/>
          <a:lstStyle/>
          <a:p>
            <a:pPr>
              <a:buBlip>
                <a:blip r:embed="rId2"/>
              </a:buBlip>
            </a:pPr>
            <a:r>
              <a:t>Each alert includes geographic region, mode of transportation, or critical infrastructure that could be potentially affected</a:t>
            </a:r>
          </a:p>
          <a:p>
            <a:pPr>
              <a:buBlip>
                <a:blip r:embed="rId2"/>
              </a:buBlip>
            </a:pPr>
            <a:r>
              <a:t>Citizens should report suspicious activity to their local law enforcement authorities </a:t>
            </a:r>
          </a:p>
          <a:p>
            <a:pPr>
              <a:buBlip>
                <a:blip r:embed="rId2"/>
              </a:buBlip>
            </a:pPr>
            <a:r>
              <a:t>You can see a sample alert on the Homeland Security website at </a:t>
            </a:r>
            <a:r>
              <a:rPr u="sng">
                <a:hlinkClick r:id="rId3" invalidUrl="" action="" tgtFrame="" tooltip="" history="1" highlightClick="0" endSnd="0"/>
              </a:rPr>
              <a:t>http://www.dhs.gov/sites/default/files/publications/ntas-sample-alert_0_0.pdf</a:t>
            </a:r>
          </a:p>
          <a:p>
            <a:pPr>
              <a:buBlip>
                <a:blip r:embed="rId2"/>
              </a:buBlip>
            </a:pPr>
            <a:r>
              <a:t>This website will also display any current alerts </a:t>
            </a:r>
          </a:p>
        </p:txBody>
      </p:sp>
      <p:sp>
        <p:nvSpPr>
          <p:cNvPr id="287" name="Shape 287"/>
          <p:cNvSpPr/>
          <p:nvPr/>
        </p:nvSpPr>
        <p:spPr>
          <a:xfrm>
            <a:off x="962208" y="8845548"/>
            <a:ext cx="2378572"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hlinkClick r:id="rId4" invalidUrl="" action="" tgtFrame="" tooltip="" history="1" highlightClick="0" endSnd="0"/>
              </a:defRPr>
            </a:lvl1pPr>
          </a:lstStyle>
          <a:p>
            <a:pPr>
              <a:defRPr u="none"/>
            </a:pPr>
            <a:r>
              <a:rPr u="sng">
                <a:hlinkClick r:id="rId4" invalidUrl="" action="" tgtFrame="" tooltip="" history="1" highlightClick="0" endSnd="0"/>
              </a:rPr>
              <a:t>http://www.dhs.gov/ntas-public-guide</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title"/>
          </p:nvPr>
        </p:nvSpPr>
        <p:spPr>
          <a:prstGeom prst="rect">
            <a:avLst/>
          </a:prstGeom>
        </p:spPr>
        <p:txBody>
          <a:bodyPr/>
          <a:lstStyle/>
          <a:p>
            <a:pPr/>
            <a:r>
              <a:t>8. Safety Careers - Fire and Safety</a:t>
            </a:r>
          </a:p>
        </p:txBody>
      </p:sp>
      <p:sp>
        <p:nvSpPr>
          <p:cNvPr id="290" name="Shape 290"/>
          <p:cNvSpPr/>
          <p:nvPr>
            <p:ph type="body" idx="1"/>
          </p:nvPr>
        </p:nvSpPr>
        <p:spPr>
          <a:prstGeom prst="rect">
            <a:avLst/>
          </a:prstGeom>
        </p:spPr>
        <p:txBody>
          <a:bodyPr/>
          <a:lstStyle/>
          <a:p>
            <a:pPr>
              <a:buBlip>
                <a:blip r:embed="rId2"/>
              </a:buBlip>
            </a:pPr>
            <a:r>
              <a:t>Firefighters rescue people, raise ladders, hook water hoses up, and enter burning buildings</a:t>
            </a:r>
          </a:p>
          <a:p>
            <a:pPr>
              <a:buBlip>
                <a:blip r:embed="rId2"/>
              </a:buBlip>
            </a:pPr>
            <a:r>
              <a:t>Fire inspectors help prevent fires by ensuring fire ordinance, laws, and codes are being followed</a:t>
            </a:r>
          </a:p>
          <a:p>
            <a:pPr>
              <a:buBlip>
                <a:blip r:embed="rId2"/>
              </a:buBlip>
            </a:pPr>
            <a:r>
              <a:t>Fire investigators use clues left after the fire to determine the starting point and cause</a:t>
            </a:r>
          </a:p>
          <a:p>
            <a:pPr>
              <a:buBlip>
                <a:blip r:embed="rId2"/>
              </a:buBlip>
            </a:pPr>
            <a:r>
              <a:t>Fire safety technicians plan fire protection systems like ceiling sprinkler systems in public buildings</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title"/>
          </p:nvPr>
        </p:nvSpPr>
        <p:spPr>
          <a:prstGeom prst="rect">
            <a:avLst/>
          </a:prstGeom>
        </p:spPr>
        <p:txBody>
          <a:bodyPr/>
          <a:lstStyle/>
          <a:p>
            <a:pPr/>
            <a:r>
              <a:t>Fire and Safety</a:t>
            </a:r>
          </a:p>
        </p:txBody>
      </p:sp>
      <p:sp>
        <p:nvSpPr>
          <p:cNvPr id="293" name="Shape 293"/>
          <p:cNvSpPr/>
          <p:nvPr>
            <p:ph type="body" idx="1"/>
          </p:nvPr>
        </p:nvSpPr>
        <p:spPr>
          <a:prstGeom prst="rect">
            <a:avLst/>
          </a:prstGeom>
        </p:spPr>
        <p:txBody>
          <a:bodyPr/>
          <a:lstStyle/>
          <a:p>
            <a:pPr marL="402335" indent="-402335" defTabSz="560831">
              <a:spcBef>
                <a:spcPts val="4000"/>
              </a:spcBef>
              <a:buBlip>
                <a:blip r:embed="rId2"/>
              </a:buBlip>
              <a:defRPr sz="3264"/>
            </a:pPr>
            <a:r>
              <a:t>To be a fire fighter you ned a high school diploma and advanced first aid training - in many areas advanced first aid training is needed</a:t>
            </a:r>
          </a:p>
          <a:p>
            <a:pPr marL="402335" indent="-402335" defTabSz="560831">
              <a:spcBef>
                <a:spcPts val="4000"/>
              </a:spcBef>
              <a:buBlip>
                <a:blip r:embed="rId2"/>
              </a:buBlip>
              <a:defRPr sz="3264"/>
            </a:pPr>
            <a:r>
              <a:t>Fire investigators, inspectors, and safety technicians need 2-4 years of college in a fire program</a:t>
            </a:r>
          </a:p>
          <a:p>
            <a:pPr marL="402335" indent="-402335" defTabSz="560831">
              <a:spcBef>
                <a:spcPts val="4000"/>
              </a:spcBef>
              <a:buBlip>
                <a:blip r:embed="rId2"/>
              </a:buBlip>
              <a:defRPr sz="3264"/>
            </a:pPr>
            <a:r>
              <a:t>A position may require state fire certification, paramedic certification, or other special qualification</a:t>
            </a:r>
          </a:p>
          <a:p>
            <a:pPr marL="402335" indent="-402335" defTabSz="560831">
              <a:spcBef>
                <a:spcPts val="4000"/>
              </a:spcBef>
              <a:buBlip>
                <a:blip r:embed="rId2"/>
              </a:buBlip>
              <a:defRPr sz="3264"/>
            </a:pPr>
            <a:r>
              <a:t>An applicant for a fire inspector, investigator, or technician, often needs two or more years of experience as a firefighter </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ph type="title"/>
          </p:nvPr>
        </p:nvSpPr>
        <p:spPr>
          <a:prstGeom prst="rect">
            <a:avLst/>
          </a:prstGeom>
        </p:spPr>
        <p:txBody>
          <a:bodyPr/>
          <a:lstStyle/>
          <a:p>
            <a:pPr/>
            <a:r>
              <a:t>Safety Engineer</a:t>
            </a:r>
          </a:p>
        </p:txBody>
      </p:sp>
      <p:sp>
        <p:nvSpPr>
          <p:cNvPr id="296" name="Shape 296"/>
          <p:cNvSpPr/>
          <p:nvPr>
            <p:ph type="body" idx="1"/>
          </p:nvPr>
        </p:nvSpPr>
        <p:spPr>
          <a:prstGeom prst="rect">
            <a:avLst/>
          </a:prstGeom>
        </p:spPr>
        <p:txBody>
          <a:bodyPr/>
          <a:lstStyle/>
          <a:p>
            <a:pPr marL="414909" indent="-414909" defTabSz="578358">
              <a:spcBef>
                <a:spcPts val="4100"/>
              </a:spcBef>
              <a:buBlip>
                <a:blip r:embed="rId2"/>
              </a:buBlip>
              <a:defRPr sz="3366"/>
            </a:pPr>
            <a:r>
              <a:t>Safety engineers reduce or minimize the number of preventable accidents in in the workplace by anticipating hazardous conditions </a:t>
            </a:r>
          </a:p>
          <a:p>
            <a:pPr marL="414909" indent="-414909" defTabSz="578358">
              <a:spcBef>
                <a:spcPts val="4100"/>
              </a:spcBef>
              <a:buBlip>
                <a:blip r:embed="rId2"/>
              </a:buBlip>
              <a:defRPr sz="3366"/>
            </a:pPr>
            <a:r>
              <a:t>Certification as a safety engineer and several years of experience as either a safety technician or assistant safety engineer are needed</a:t>
            </a:r>
          </a:p>
          <a:p>
            <a:pPr marL="414909" indent="-414909" defTabSz="578358">
              <a:spcBef>
                <a:spcPts val="4100"/>
              </a:spcBef>
              <a:buBlip>
                <a:blip r:embed="rId2"/>
              </a:buBlip>
              <a:defRPr sz="3366"/>
            </a:pPr>
            <a:r>
              <a:t>A four year degree in industrial engineering is preferred </a:t>
            </a:r>
          </a:p>
          <a:p>
            <a:pPr marL="414909" indent="-414909" defTabSz="578358">
              <a:spcBef>
                <a:spcPts val="4100"/>
              </a:spcBef>
              <a:buBlip>
                <a:blip r:embed="rId2"/>
              </a:buBlip>
              <a:defRPr sz="3366"/>
            </a:pPr>
            <a:r>
              <a:t>Work can often be found in a warehouse or a manufacturing, chemical, or oil and gas plant </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title"/>
          </p:nvPr>
        </p:nvSpPr>
        <p:spPr>
          <a:prstGeom prst="rect">
            <a:avLst/>
          </a:prstGeom>
        </p:spPr>
        <p:txBody>
          <a:bodyPr/>
          <a:lstStyle/>
          <a:p>
            <a:pPr/>
            <a:r>
              <a:t>Law Enforcement </a:t>
            </a:r>
          </a:p>
        </p:txBody>
      </p:sp>
      <p:sp>
        <p:nvSpPr>
          <p:cNvPr id="299" name="Shape 299"/>
          <p:cNvSpPr/>
          <p:nvPr>
            <p:ph type="body" idx="1"/>
          </p:nvPr>
        </p:nvSpPr>
        <p:spPr>
          <a:xfrm>
            <a:off x="508000" y="2584450"/>
            <a:ext cx="11988800" cy="6540498"/>
          </a:xfrm>
          <a:prstGeom prst="rect">
            <a:avLst/>
          </a:prstGeom>
        </p:spPr>
        <p:txBody>
          <a:bodyPr/>
          <a:lstStyle/>
          <a:p>
            <a:pPr marL="352043" indent="-352043" defTabSz="490727">
              <a:spcBef>
                <a:spcPts val="3500"/>
              </a:spcBef>
              <a:buBlip>
                <a:blip r:embed="rId2"/>
              </a:buBlip>
              <a:defRPr sz="2856"/>
            </a:pPr>
            <a:r>
              <a:t>Police officers enforce the law, preserve the peace, control crowds, and arrest and stop criminals </a:t>
            </a:r>
          </a:p>
          <a:p>
            <a:pPr marL="352043" indent="-352043" defTabSz="490727">
              <a:spcBef>
                <a:spcPts val="3500"/>
              </a:spcBef>
              <a:buBlip>
                <a:blip r:embed="rId2"/>
              </a:buBlip>
              <a:defRPr sz="2856"/>
            </a:pPr>
            <a:r>
              <a:t>Detectives obtain information about criminals and their activities through surveillance, interviews, and research </a:t>
            </a:r>
          </a:p>
          <a:p>
            <a:pPr marL="352043" indent="-352043" defTabSz="490727">
              <a:spcBef>
                <a:spcPts val="3500"/>
              </a:spcBef>
              <a:buBlip>
                <a:blip r:embed="rId2"/>
              </a:buBlip>
              <a:defRPr sz="2856"/>
            </a:pPr>
            <a:r>
              <a:t>High school education is required, but a 2 or 4 year college degree is preferred</a:t>
            </a:r>
          </a:p>
          <a:p>
            <a:pPr marL="352043" indent="-352043" defTabSz="490727">
              <a:spcBef>
                <a:spcPts val="3500"/>
              </a:spcBef>
              <a:buBlip>
                <a:blip r:embed="rId2"/>
              </a:buBlip>
              <a:defRPr sz="2856"/>
            </a:pPr>
            <a:r>
              <a:t>Candidates must pass a written test, prove physical fitness, and are checked for character and a past arrest record </a:t>
            </a:r>
          </a:p>
          <a:p>
            <a:pPr marL="352043" indent="-352043" defTabSz="490727">
              <a:spcBef>
                <a:spcPts val="3500"/>
              </a:spcBef>
              <a:buBlip>
                <a:blip r:embed="rId2"/>
              </a:buBlip>
              <a:defRPr sz="2856"/>
            </a:pPr>
            <a:r>
              <a:t>After being hired, an officer must pass special training and work with an experienced officer for several months - after three years he/she is usually allowed to apply for a detective position </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title"/>
          </p:nvPr>
        </p:nvSpPr>
        <p:spPr>
          <a:prstGeom prst="rect">
            <a:avLst/>
          </a:prstGeom>
        </p:spPr>
        <p:txBody>
          <a:bodyPr/>
          <a:lstStyle/>
          <a:p>
            <a:pPr/>
            <a:r>
              <a:t>Other Safety Careers </a:t>
            </a:r>
          </a:p>
        </p:txBody>
      </p:sp>
      <p:sp>
        <p:nvSpPr>
          <p:cNvPr id="302" name="Shape 302"/>
          <p:cNvSpPr/>
          <p:nvPr>
            <p:ph type="body" idx="1"/>
          </p:nvPr>
        </p:nvSpPr>
        <p:spPr>
          <a:xfrm>
            <a:off x="508000" y="2654300"/>
            <a:ext cx="11988800" cy="6624206"/>
          </a:xfrm>
          <a:prstGeom prst="rect">
            <a:avLst/>
          </a:prstGeom>
        </p:spPr>
        <p:txBody>
          <a:bodyPr/>
          <a:lstStyle/>
          <a:p>
            <a:pPr marL="352043" indent="-352043" defTabSz="490727">
              <a:spcBef>
                <a:spcPts val="3500"/>
              </a:spcBef>
              <a:buBlip>
                <a:blip r:embed="rId2"/>
              </a:buBlip>
              <a:defRPr sz="2856"/>
            </a:pPr>
            <a:r>
              <a:t>Risk management - many companies and organizations have risk managers who assess the safety of planned activities</a:t>
            </a:r>
          </a:p>
          <a:p>
            <a:pPr marL="352043" indent="-352043" defTabSz="490727">
              <a:spcBef>
                <a:spcPts val="3500"/>
              </a:spcBef>
              <a:buBlip>
                <a:blip r:embed="rId2"/>
              </a:buBlip>
              <a:defRPr sz="2856"/>
            </a:pPr>
            <a:r>
              <a:t>Code enforcement - code enforcement personnel asses the implications of safety codes on the trades an the consumers</a:t>
            </a:r>
          </a:p>
          <a:p>
            <a:pPr marL="352043" indent="-352043" defTabSz="490727">
              <a:spcBef>
                <a:spcPts val="3500"/>
              </a:spcBef>
              <a:buBlip>
                <a:blip r:embed="rId2"/>
              </a:buBlip>
              <a:defRPr sz="2856"/>
            </a:pPr>
            <a:r>
              <a:t>Fire marshal - persons trained in how fires start and the damages that can occur</a:t>
            </a:r>
          </a:p>
          <a:p>
            <a:pPr marL="352043" indent="-352043" defTabSz="490727">
              <a:spcBef>
                <a:spcPts val="3500"/>
              </a:spcBef>
              <a:buBlip>
                <a:blip r:embed="rId2"/>
              </a:buBlip>
              <a:defRPr sz="2856"/>
            </a:pPr>
            <a:r>
              <a:t>Occupational safety analysis - experts in industrial functions and products anticipate how on-the-job accidents can occur and how they can be prevented</a:t>
            </a:r>
          </a:p>
          <a:p>
            <a:pPr marL="352043" indent="-352043" defTabSz="490727">
              <a:spcBef>
                <a:spcPts val="3500"/>
              </a:spcBef>
              <a:buBlip>
                <a:blip r:embed="rId2"/>
              </a:buBlip>
              <a:defRPr sz="2856"/>
            </a:pPr>
            <a:r>
              <a:t>Safety advocates - consultants who advocate safety in the environment, transportation, community, and institutions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prstGeom prst="rect">
            <a:avLst/>
          </a:prstGeom>
        </p:spPr>
        <p:txBody>
          <a:bodyPr/>
          <a:lstStyle/>
          <a:p>
            <a:pPr/>
            <a:r>
              <a:t>Why might you act in an unsafe way?</a:t>
            </a:r>
          </a:p>
        </p:txBody>
      </p:sp>
      <p:sp>
        <p:nvSpPr>
          <p:cNvPr id="146" name="Shape 146"/>
          <p:cNvSpPr/>
          <p:nvPr>
            <p:ph type="body" sz="half" idx="1"/>
          </p:nvPr>
        </p:nvSpPr>
        <p:spPr>
          <a:xfrm>
            <a:off x="508000" y="3035300"/>
            <a:ext cx="5846785" cy="5727700"/>
          </a:xfrm>
          <a:prstGeom prst="rect">
            <a:avLst/>
          </a:prstGeom>
        </p:spPr>
        <p:txBody>
          <a:bodyPr/>
          <a:lstStyle/>
          <a:p>
            <a:pPr marL="414909" indent="-414909" defTabSz="578358">
              <a:spcBef>
                <a:spcPts val="4100"/>
              </a:spcBef>
              <a:buBlip>
                <a:blip r:embed="rId3"/>
              </a:buBlip>
              <a:defRPr sz="3366"/>
            </a:pPr>
            <a:r>
              <a:t>Being unprepared</a:t>
            </a:r>
          </a:p>
          <a:p>
            <a:pPr marL="414909" indent="-414909" defTabSz="578358">
              <a:spcBef>
                <a:spcPts val="4100"/>
              </a:spcBef>
              <a:buBlip>
                <a:blip r:embed="rId3"/>
              </a:buBlip>
              <a:defRPr sz="3366"/>
            </a:pPr>
            <a:r>
              <a:t>Fatigue</a:t>
            </a:r>
          </a:p>
          <a:p>
            <a:pPr marL="414909" indent="-414909" defTabSz="578358">
              <a:spcBef>
                <a:spcPts val="4100"/>
              </a:spcBef>
              <a:buBlip>
                <a:blip r:embed="rId3"/>
              </a:buBlip>
              <a:defRPr sz="3366"/>
            </a:pPr>
            <a:r>
              <a:t>Overconfidence</a:t>
            </a:r>
          </a:p>
          <a:p>
            <a:pPr marL="414909" indent="-414909" defTabSz="578358">
              <a:spcBef>
                <a:spcPts val="4100"/>
              </a:spcBef>
              <a:buBlip>
                <a:blip r:embed="rId3"/>
              </a:buBlip>
              <a:defRPr sz="3366"/>
            </a:pPr>
            <a:r>
              <a:t>Fear</a:t>
            </a:r>
          </a:p>
          <a:p>
            <a:pPr marL="414909" indent="-414909" defTabSz="578358">
              <a:spcBef>
                <a:spcPts val="4100"/>
              </a:spcBef>
              <a:buBlip>
                <a:blip r:embed="rId3"/>
              </a:buBlip>
              <a:defRPr sz="3366"/>
            </a:pPr>
            <a:r>
              <a:t>Haste</a:t>
            </a:r>
          </a:p>
          <a:p>
            <a:pPr marL="414909" indent="-414909" defTabSz="578358">
              <a:spcBef>
                <a:spcPts val="4100"/>
              </a:spcBef>
              <a:buBlip>
                <a:blip r:embed="rId3"/>
              </a:buBlip>
              <a:defRPr sz="3366"/>
            </a:pPr>
            <a:r>
              <a:t>Excitement</a:t>
            </a:r>
          </a:p>
        </p:txBody>
      </p:sp>
      <p:sp>
        <p:nvSpPr>
          <p:cNvPr id="147" name="Shape 147"/>
          <p:cNvSpPr/>
          <p:nvPr/>
        </p:nvSpPr>
        <p:spPr>
          <a:xfrm>
            <a:off x="6740498" y="3035300"/>
            <a:ext cx="5846786" cy="572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419100" indent="-419100" algn="l">
              <a:spcBef>
                <a:spcPts val="4200"/>
              </a:spcBef>
              <a:buSzPct val="30000"/>
              <a:buBlip>
                <a:blip r:embed="rId3"/>
              </a:buBlip>
              <a:defRPr sz="3400"/>
            </a:pPr>
            <a:r>
              <a:t>Not using common sense</a:t>
            </a:r>
          </a:p>
          <a:p>
            <a:pPr marL="419100" indent="-419100" algn="l">
              <a:spcBef>
                <a:spcPts val="4200"/>
              </a:spcBef>
              <a:buSzPct val="30000"/>
              <a:buBlip>
                <a:blip r:embed="rId3"/>
              </a:buBlip>
              <a:defRPr sz="3400"/>
            </a:pPr>
            <a:r>
              <a:t>The lure of the forbidden</a:t>
            </a:r>
          </a:p>
          <a:p>
            <a:pPr marL="419100" indent="-419100" algn="l">
              <a:spcBef>
                <a:spcPts val="4200"/>
              </a:spcBef>
              <a:buSzPct val="30000"/>
              <a:buBlip>
                <a:blip r:embed="rId3"/>
              </a:buBlip>
              <a:defRPr sz="3400"/>
            </a:pPr>
            <a:r>
              <a:t>Not taking responsibility </a:t>
            </a:r>
          </a:p>
          <a:p>
            <a:pPr marL="419100" indent="-419100" algn="l">
              <a:spcBef>
                <a:spcPts val="4200"/>
              </a:spcBef>
              <a:buSzPct val="30000"/>
              <a:buBlip>
                <a:blip r:embed="rId3"/>
              </a:buBlip>
              <a:defRPr sz="3400"/>
            </a:pPr>
            <a:r>
              <a:t>Ignoring rules or signs</a:t>
            </a:r>
          </a:p>
          <a:p>
            <a:pPr marL="419100" indent="-419100" algn="l">
              <a:spcBef>
                <a:spcPts val="4200"/>
              </a:spcBef>
              <a:buSzPct val="30000"/>
              <a:buBlip>
                <a:blip r:embed="rId3"/>
              </a:buBlip>
              <a:defRPr sz="3400"/>
            </a:pPr>
            <a:r>
              <a:t>Taking chances and “just fooling around”</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4" name=""/>
          <p:cNvPicPr>
            <a:picLocks noChangeAspect="0"/>
          </p:cNvPicPr>
          <p:nvPr>
            <p:ph type="pic" idx="13"/>
          </p:nvPr>
        </p:nvPicPr>
        <p:blipFill>
          <a:blip r:embed="rId3">
            <a:extLst/>
          </a:blip>
          <a:stretch>
            <a:fillRect/>
          </a:stretch>
        </p:blipFill>
        <p:spPr>
          <a:xfrm>
            <a:off x="493619" y="2905899"/>
            <a:ext cx="5778501" cy="5854701"/>
          </a:xfrm>
          <a:prstGeom prst="rect">
            <a:avLst/>
          </a:prstGeom>
        </p:spPr>
      </p:pic>
      <p:sp>
        <p:nvSpPr>
          <p:cNvPr id="305" name="Shape 305"/>
          <p:cNvSpPr/>
          <p:nvPr>
            <p:ph type="title"/>
          </p:nvPr>
        </p:nvSpPr>
        <p:spPr>
          <a:prstGeom prst="rect">
            <a:avLst/>
          </a:prstGeom>
        </p:spPr>
        <p:txBody>
          <a:bodyPr/>
          <a:lstStyle/>
          <a:p>
            <a:pPr/>
            <a:r>
              <a:t>Discussion Activity </a:t>
            </a:r>
          </a:p>
        </p:txBody>
      </p:sp>
      <p:sp>
        <p:nvSpPr>
          <p:cNvPr id="306" name="Shape 306"/>
          <p:cNvSpPr/>
          <p:nvPr>
            <p:ph type="body" sz="half" idx="1"/>
          </p:nvPr>
        </p:nvSpPr>
        <p:spPr>
          <a:prstGeom prst="rect">
            <a:avLst/>
          </a:prstGeom>
        </p:spPr>
        <p:txBody>
          <a:bodyPr/>
          <a:lstStyle/>
          <a:p>
            <a:pPr>
              <a:buBlip>
                <a:blip r:embed="rId4"/>
              </a:buBlip>
            </a:pPr>
            <a:r>
              <a:t>Get into mini groups and pick one career in the safety field - discuss your choices with your group</a:t>
            </a:r>
          </a:p>
          <a:p>
            <a:pPr>
              <a:buBlip>
                <a:blip r:embed="rId4"/>
              </a:buBlip>
            </a:pPr>
            <a:r>
              <a:t>Explain why this profession may interest you </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0" name=""/>
          <p:cNvPicPr>
            <a:picLocks noChangeAspect="0"/>
          </p:cNvPicPr>
          <p:nvPr>
            <p:ph type="pic" idx="13"/>
          </p:nvPr>
        </p:nvPicPr>
        <p:blipFill>
          <a:blip r:embed="rId2">
            <a:extLst/>
          </a:blip>
          <a:stretch>
            <a:fillRect/>
          </a:stretch>
        </p:blipFill>
        <p:spPr>
          <a:xfrm>
            <a:off x="493619" y="2905899"/>
            <a:ext cx="5778501" cy="5854701"/>
          </a:xfrm>
          <a:prstGeom prst="rect">
            <a:avLst/>
          </a:prstGeom>
        </p:spPr>
      </p:pic>
      <p:sp>
        <p:nvSpPr>
          <p:cNvPr id="311" name="Shape 311"/>
          <p:cNvSpPr/>
          <p:nvPr>
            <p:ph type="title"/>
          </p:nvPr>
        </p:nvSpPr>
        <p:spPr>
          <a:prstGeom prst="rect">
            <a:avLst/>
          </a:prstGeom>
        </p:spPr>
        <p:txBody>
          <a:bodyPr/>
          <a:lstStyle/>
          <a:p>
            <a:pPr/>
            <a:r>
              <a:t>Safety Project</a:t>
            </a:r>
          </a:p>
        </p:txBody>
      </p:sp>
      <p:sp>
        <p:nvSpPr>
          <p:cNvPr id="312" name="Shape 312"/>
          <p:cNvSpPr/>
          <p:nvPr>
            <p:ph type="body" sz="half" idx="1"/>
          </p:nvPr>
        </p:nvSpPr>
        <p:spPr>
          <a:prstGeom prst="rect">
            <a:avLst/>
          </a:prstGeom>
        </p:spPr>
        <p:txBody>
          <a:bodyPr/>
          <a:lstStyle/>
          <a:p>
            <a:pPr>
              <a:buBlip>
                <a:blip r:embed="rId3"/>
              </a:buBlip>
            </a:pPr>
            <a:r>
              <a:t>Stay in your mini groups and pick a safety topic that you think your community should be more aware of</a:t>
            </a:r>
          </a:p>
          <a:p>
            <a:pPr>
              <a:buBlip>
                <a:blip r:embed="rId3"/>
              </a:buBlip>
            </a:pPr>
            <a:r>
              <a:t>Make posters and plan ways to get your message out </a:t>
            </a:r>
          </a:p>
        </p:txBody>
      </p:sp>
      <p:sp>
        <p:nvSpPr>
          <p:cNvPr id="313" name="Shape 313"/>
          <p:cNvSpPr/>
          <p:nvPr/>
        </p:nvSpPr>
        <p:spPr>
          <a:xfrm>
            <a:off x="569936" y="8841327"/>
            <a:ext cx="599732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hlinkClick r:id="rId4" invalidUrl="" action="" tgtFrame="" tooltip="" history="1" highlightClick="0" endSnd="0"/>
              </a:defRPr>
            </a:lvl1pPr>
          </a:lstStyle>
          <a:p>
            <a:pPr>
              <a:defRPr u="none"/>
            </a:pPr>
            <a:r>
              <a:rPr u="sng">
                <a:hlinkClick r:id="rId4" invalidUrl="" action="" tgtFrame="" tooltip="" history="1" highlightClick="0" endSnd="0"/>
              </a:rPr>
              <a:t>http://www.scouting.org/Home/BoyScouts/AdvancementandAwards/MeritBadges/mb-SAFE.aspx</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
          <p:cNvPicPr>
            <a:picLocks noChangeAspect="0"/>
          </p:cNvPicPr>
          <p:nvPr>
            <p:ph type="pic" idx="13"/>
          </p:nvPr>
        </p:nvPicPr>
        <p:blipFill>
          <a:blip r:embed="rId2">
            <a:extLst/>
          </a:blip>
          <a:stretch>
            <a:fillRect/>
          </a:stretch>
        </p:blipFill>
        <p:spPr>
          <a:xfrm>
            <a:off x="493619" y="2905899"/>
            <a:ext cx="5778501" cy="5854701"/>
          </a:xfrm>
          <a:prstGeom prst="rect">
            <a:avLst/>
          </a:prstGeom>
        </p:spPr>
      </p:pic>
      <p:sp>
        <p:nvSpPr>
          <p:cNvPr id="152" name="Shape 152"/>
          <p:cNvSpPr/>
          <p:nvPr>
            <p:ph type="title"/>
          </p:nvPr>
        </p:nvSpPr>
        <p:spPr>
          <a:prstGeom prst="rect">
            <a:avLst/>
          </a:prstGeom>
        </p:spPr>
        <p:txBody>
          <a:bodyPr/>
          <a:lstStyle/>
          <a:p>
            <a:pPr/>
            <a:r>
              <a:t>Prepare your Notebook</a:t>
            </a:r>
          </a:p>
        </p:txBody>
      </p:sp>
      <p:sp>
        <p:nvSpPr>
          <p:cNvPr id="153" name="Shape 153"/>
          <p:cNvSpPr/>
          <p:nvPr>
            <p:ph type="body" sz="half" idx="1"/>
          </p:nvPr>
        </p:nvSpPr>
        <p:spPr>
          <a:prstGeom prst="rect">
            <a:avLst/>
          </a:prstGeom>
        </p:spPr>
        <p:txBody>
          <a:bodyPr/>
          <a:lstStyle/>
          <a:p>
            <a:pPr>
              <a:buBlip>
                <a:blip r:embed="rId3"/>
              </a:buBlip>
            </a:pPr>
            <a:r>
              <a:t>Make sure to include your name and troop number</a:t>
            </a:r>
          </a:p>
          <a:p>
            <a:pPr>
              <a:buBlip>
                <a:blip r:embed="rId3"/>
              </a:buBlip>
            </a:pPr>
            <a:r>
              <a:t>Explore the newspapers provided and cut/paste into your notebook stories about:</a:t>
            </a:r>
          </a:p>
          <a:p>
            <a:pPr lvl="2">
              <a:buBlip>
                <a:blip r:embed="rId3"/>
              </a:buBlip>
            </a:pPr>
            <a:r>
              <a:t>Injuries at home and work</a:t>
            </a:r>
          </a:p>
          <a:p>
            <a:pPr lvl="2">
              <a:buBlip>
                <a:blip r:embed="rId3"/>
              </a:buBlip>
            </a:pPr>
            <a:r>
              <a:t>Crimes</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5" name=""/>
          <p:cNvPicPr>
            <a:picLocks noChangeAspect="0"/>
          </p:cNvPicPr>
          <p:nvPr>
            <p:ph type="pic" idx="13"/>
          </p:nvPr>
        </p:nvPicPr>
        <p:blipFill>
          <a:blip r:embed="rId2">
            <a:extLst/>
          </a:blip>
          <a:stretch>
            <a:fillRect/>
          </a:stretch>
        </p:blipFill>
        <p:spPr>
          <a:xfrm>
            <a:off x="493619" y="2905899"/>
            <a:ext cx="5778501" cy="5854701"/>
          </a:xfrm>
          <a:prstGeom prst="rect">
            <a:avLst/>
          </a:prstGeom>
        </p:spPr>
      </p:pic>
      <p:sp>
        <p:nvSpPr>
          <p:cNvPr id="156" name="Shape 156"/>
          <p:cNvSpPr/>
          <p:nvPr>
            <p:ph type="title"/>
          </p:nvPr>
        </p:nvSpPr>
        <p:spPr>
          <a:prstGeom prst="rect">
            <a:avLst/>
          </a:prstGeom>
        </p:spPr>
        <p:txBody>
          <a:bodyPr/>
          <a:lstStyle/>
          <a:p>
            <a:pPr/>
            <a:r>
              <a:t>National Accident Facts and Stats 2015</a:t>
            </a:r>
          </a:p>
        </p:txBody>
      </p:sp>
      <p:sp>
        <p:nvSpPr>
          <p:cNvPr id="157" name="Shape 157"/>
          <p:cNvSpPr/>
          <p:nvPr>
            <p:ph type="body" sz="half" idx="1"/>
          </p:nvPr>
        </p:nvSpPr>
        <p:spPr>
          <a:prstGeom prst="rect">
            <a:avLst/>
          </a:prstGeom>
        </p:spPr>
        <p:txBody>
          <a:bodyPr/>
          <a:lstStyle/>
          <a:p>
            <a:pPr marL="368807" indent="-368807" defTabSz="514095">
              <a:spcBef>
                <a:spcPts val="3600"/>
              </a:spcBef>
              <a:buSzPct val="30000"/>
              <a:buFontTx/>
              <a:buBlip>
                <a:blip r:embed="rId3"/>
              </a:buBlip>
              <a:defRPr sz="2992"/>
            </a:pPr>
            <a:r>
              <a:t>There are 4 major categories of accidents: motor vehicle, work, home, and public </a:t>
            </a:r>
          </a:p>
          <a:p>
            <a:pPr marL="368807" indent="-368807" defTabSz="514095">
              <a:spcBef>
                <a:spcPts val="3600"/>
              </a:spcBef>
              <a:buSzPct val="30000"/>
              <a:buFontTx/>
              <a:buBlip>
                <a:blip r:embed="rId3"/>
              </a:buBlip>
              <a:defRPr sz="2992"/>
            </a:pPr>
            <a:r>
              <a:t>Don’t become a statistic!</a:t>
            </a:r>
          </a:p>
          <a:p>
            <a:pPr lvl="2" marL="1106424" indent="-368807" defTabSz="514095">
              <a:spcBef>
                <a:spcPts val="3600"/>
              </a:spcBef>
              <a:buSzPct val="30000"/>
              <a:buFontTx/>
              <a:buBlip>
                <a:blip r:embed="rId3"/>
              </a:buBlip>
              <a:defRPr sz="2992"/>
            </a:pPr>
            <a:r>
              <a:t>Seek knowledge and skill</a:t>
            </a:r>
          </a:p>
          <a:p>
            <a:pPr lvl="2" marL="1106424" indent="-368807" defTabSz="514095">
              <a:spcBef>
                <a:spcPts val="3600"/>
              </a:spcBef>
              <a:buSzPct val="30000"/>
              <a:buFontTx/>
              <a:buBlip>
                <a:blip r:embed="rId3"/>
              </a:buBlip>
              <a:defRPr sz="2992"/>
            </a:pPr>
            <a:r>
              <a:t>Be prepared</a:t>
            </a:r>
          </a:p>
          <a:p>
            <a:pPr lvl="2" marL="1106424" indent="-368807" defTabSz="514095">
              <a:spcBef>
                <a:spcPts val="3600"/>
              </a:spcBef>
              <a:buSzPct val="30000"/>
              <a:buFontTx/>
              <a:buBlip>
                <a:blip r:embed="rId3"/>
              </a:buBlip>
              <a:defRPr sz="2992"/>
            </a:pPr>
            <a:r>
              <a:t>Know and accept your limitations</a:t>
            </a:r>
          </a:p>
        </p:txBody>
      </p:sp>
      <p:graphicFrame>
        <p:nvGraphicFramePr>
          <p:cNvPr id="158" name="Table 158"/>
          <p:cNvGraphicFramePr/>
          <p:nvPr/>
        </p:nvGraphicFramePr>
        <p:xfrm>
          <a:off x="620619" y="2990849"/>
          <a:ext cx="203201" cy="5524502"/>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221632"/>
                <a:gridCol w="1302868"/>
              </a:tblGrid>
              <a:tr h="502227">
                <a:tc>
                  <a:txBody>
                    <a:bodyPr/>
                    <a:lstStyle/>
                    <a:p>
                      <a:pPr defTabSz="914400">
                        <a:defRPr>
                          <a:solidFill>
                            <a:srgbClr val="000000"/>
                          </a:solidFill>
                        </a:defRPr>
                      </a:pPr>
                      <a:r>
                        <a:rPr spc="60" sz="1500">
                          <a:solidFill>
                            <a:srgbClr val="FFFFFF"/>
                          </a:solidFill>
                        </a:rPr>
                        <a:t>Cause of Death</a:t>
                      </a:r>
                    </a:p>
                  </a:txBody>
                  <a:tcPr marL="50800" marR="50800" marT="50800" marB="50800" anchor="ctr" anchorCtr="0" horzOverflow="overflow">
                    <a:lnL w="12700">
                      <a:solidFill>
                        <a:srgbClr val="DDDDDD"/>
                      </a:solidFill>
                      <a:miter lim="400000"/>
                    </a:lnL>
                    <a:lnR w="12700">
                      <a:solidFill>
                        <a:srgbClr val="DDDDDD"/>
                      </a:solidFill>
                      <a:miter lim="400000"/>
                    </a:lnR>
                    <a:lnT w="0">
                      <a:solidFill>
                        <a:srgbClr val="000000"/>
                      </a:solidFill>
                      <a:custDash/>
                      <a:miter lim="0"/>
                    </a:lnT>
                    <a:lnB w="12700">
                      <a:solidFill>
                        <a:srgbClr val="DDDDDD"/>
                      </a:solidFill>
                      <a:miter lim="400000"/>
                    </a:lnB>
                    <a:solidFill>
                      <a:srgbClr val="016450"/>
                    </a:solidFill>
                  </a:tcPr>
                </a:tc>
                <a:tc>
                  <a:txBody>
                    <a:bodyPr/>
                    <a:lstStyle/>
                    <a:p>
                      <a:pPr defTabSz="914400">
                        <a:defRPr>
                          <a:solidFill>
                            <a:srgbClr val="000000"/>
                          </a:solidFill>
                        </a:defRPr>
                      </a:pPr>
                      <a:r>
                        <a:rPr spc="60" sz="1500">
                          <a:solidFill>
                            <a:srgbClr val="FFFFFF"/>
                          </a:solidFill>
                        </a:rPr>
                        <a:t>Odds of Dying</a:t>
                      </a:r>
                    </a:p>
                  </a:txBody>
                  <a:tcPr marL="50800" marR="50800" marT="50800" marB="50800" anchor="ctr" anchorCtr="0" horzOverflow="overflow">
                    <a:lnL w="12700">
                      <a:solidFill>
                        <a:srgbClr val="DDDDDD"/>
                      </a:solidFill>
                      <a:miter lim="400000"/>
                    </a:lnL>
                    <a:lnR w="12700">
                      <a:solidFill>
                        <a:srgbClr val="DDDDDD"/>
                      </a:solidFill>
                      <a:miter lim="400000"/>
                    </a:lnR>
                    <a:lnT w="0">
                      <a:solidFill>
                        <a:srgbClr val="000000"/>
                      </a:solidFill>
                      <a:custDash/>
                      <a:miter lim="0"/>
                    </a:lnT>
                    <a:lnB w="12700">
                      <a:solidFill>
                        <a:srgbClr val="DDDDDD"/>
                      </a:solidFill>
                      <a:miter lim="400000"/>
                    </a:lnB>
                    <a:solidFill>
                      <a:srgbClr val="016450"/>
                    </a:solidFill>
                  </a:tcPr>
                </a:tc>
              </a:tr>
              <a:tr h="502227">
                <a:tc>
                  <a:txBody>
                    <a:bodyPr/>
                    <a:lstStyle/>
                    <a:p>
                      <a:pPr defTabSz="914400">
                        <a:defRPr>
                          <a:solidFill>
                            <a:srgbClr val="000000"/>
                          </a:solidFill>
                        </a:defRPr>
                      </a:pPr>
                      <a:r>
                        <a:rPr spc="60" sz="1500">
                          <a:solidFill>
                            <a:srgbClr val="606060"/>
                          </a:solidFill>
                        </a:rPr>
                        <a:t>Accidental Poisoning</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defTabSz="914400">
                        <a:defRPr>
                          <a:solidFill>
                            <a:srgbClr val="000000"/>
                          </a:solidFill>
                        </a:defRPr>
                      </a:pPr>
                      <a:r>
                        <a:rPr spc="60" sz="1500">
                          <a:solidFill>
                            <a:srgbClr val="606060"/>
                          </a:solidFill>
                        </a:rPr>
                        <a:t>1:109</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r>
              <a:tr h="502227">
                <a:tc>
                  <a:txBody>
                    <a:bodyPr/>
                    <a:lstStyle/>
                    <a:p>
                      <a:pPr defTabSz="914400">
                        <a:defRPr>
                          <a:solidFill>
                            <a:srgbClr val="000000"/>
                          </a:solidFill>
                        </a:defRPr>
                      </a:pPr>
                      <a:r>
                        <a:rPr spc="60" sz="1500">
                          <a:solidFill>
                            <a:srgbClr val="606060"/>
                          </a:solidFill>
                        </a:rPr>
                        <a:t>Motor Vehicle Crash</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9F9F9"/>
                    </a:solidFill>
                  </a:tcPr>
                </a:tc>
                <a:tc>
                  <a:txBody>
                    <a:bodyPr/>
                    <a:lstStyle/>
                    <a:p>
                      <a:pPr defTabSz="914400">
                        <a:defRPr>
                          <a:solidFill>
                            <a:srgbClr val="000000"/>
                          </a:solidFill>
                        </a:defRPr>
                      </a:pPr>
                      <a:r>
                        <a:rPr spc="60" sz="1500">
                          <a:solidFill>
                            <a:srgbClr val="606060"/>
                          </a:solidFill>
                        </a:rPr>
                        <a:t>1:112</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9F9F9"/>
                    </a:solidFill>
                  </a:tcPr>
                </a:tc>
              </a:tr>
              <a:tr h="502227">
                <a:tc>
                  <a:txBody>
                    <a:bodyPr/>
                    <a:lstStyle/>
                    <a:p>
                      <a:pPr defTabSz="914400">
                        <a:defRPr>
                          <a:solidFill>
                            <a:srgbClr val="000000"/>
                          </a:solidFill>
                        </a:defRPr>
                      </a:pPr>
                      <a:r>
                        <a:rPr spc="60" sz="1500">
                          <a:solidFill>
                            <a:srgbClr val="606060"/>
                          </a:solidFill>
                        </a:rPr>
                        <a:t>Falls</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defTabSz="914400">
                        <a:defRPr>
                          <a:solidFill>
                            <a:srgbClr val="000000"/>
                          </a:solidFill>
                        </a:defRPr>
                      </a:pPr>
                      <a:r>
                        <a:rPr spc="60" sz="1500">
                          <a:solidFill>
                            <a:srgbClr val="606060"/>
                          </a:solidFill>
                        </a:rPr>
                        <a:t>1:144</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r>
              <a:tr h="502227">
                <a:tc>
                  <a:txBody>
                    <a:bodyPr/>
                    <a:lstStyle/>
                    <a:p>
                      <a:pPr defTabSz="914400">
                        <a:defRPr>
                          <a:solidFill>
                            <a:srgbClr val="000000"/>
                          </a:solidFill>
                        </a:defRPr>
                      </a:pPr>
                      <a:r>
                        <a:rPr spc="60" sz="1500">
                          <a:solidFill>
                            <a:srgbClr val="606060"/>
                          </a:solidFill>
                        </a:rPr>
                        <a:t>Accidental drowning</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FFFFF"/>
                    </a:solidFill>
                  </a:tcPr>
                </a:tc>
                <a:tc>
                  <a:txBody>
                    <a:bodyPr/>
                    <a:lstStyle/>
                    <a:p>
                      <a:pPr defTabSz="914400">
                        <a:defRPr>
                          <a:solidFill>
                            <a:srgbClr val="000000"/>
                          </a:solidFill>
                        </a:defRPr>
                      </a:pPr>
                      <a:r>
                        <a:rPr spc="60" sz="1500">
                          <a:solidFill>
                            <a:srgbClr val="606060"/>
                          </a:solidFill>
                        </a:rPr>
                        <a:t>1:1,113</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FFFFF"/>
                    </a:solidFill>
                  </a:tcPr>
                </a:tc>
              </a:tr>
              <a:tr h="502227">
                <a:tc>
                  <a:txBody>
                    <a:bodyPr/>
                    <a:lstStyle/>
                    <a:p>
                      <a:pPr defTabSz="914400">
                        <a:defRPr>
                          <a:solidFill>
                            <a:srgbClr val="000000"/>
                          </a:solidFill>
                        </a:defRPr>
                      </a:pPr>
                      <a:r>
                        <a:rPr spc="60" sz="1500">
                          <a:solidFill>
                            <a:srgbClr val="606060"/>
                          </a:solidFill>
                        </a:rPr>
                        <a:t>Exposure to Fire, Flames or Smoke</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defTabSz="914400">
                        <a:defRPr>
                          <a:solidFill>
                            <a:srgbClr val="000000"/>
                          </a:solidFill>
                        </a:defRPr>
                      </a:pPr>
                      <a:r>
                        <a:rPr spc="60" sz="1500">
                          <a:solidFill>
                            <a:srgbClr val="606060"/>
                          </a:solidFill>
                        </a:rPr>
                        <a:t>1:1,442</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r>
              <a:tr h="502227">
                <a:tc>
                  <a:txBody>
                    <a:bodyPr/>
                    <a:lstStyle/>
                    <a:p>
                      <a:pPr defTabSz="914400">
                        <a:defRPr>
                          <a:solidFill>
                            <a:srgbClr val="000000"/>
                          </a:solidFill>
                        </a:defRPr>
                      </a:pPr>
                      <a:r>
                        <a:rPr spc="60" sz="1500">
                          <a:solidFill>
                            <a:srgbClr val="606060"/>
                          </a:solidFill>
                        </a:rPr>
                        <a:t>Choking from Inhalation and Ingestion of Food</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FFFFF"/>
                    </a:solidFill>
                  </a:tcPr>
                </a:tc>
                <a:tc>
                  <a:txBody>
                    <a:bodyPr/>
                    <a:lstStyle/>
                    <a:p>
                      <a:pPr defTabSz="914400">
                        <a:defRPr>
                          <a:solidFill>
                            <a:srgbClr val="000000"/>
                          </a:solidFill>
                        </a:defRPr>
                      </a:pPr>
                      <a:r>
                        <a:rPr spc="60" sz="1500">
                          <a:solidFill>
                            <a:srgbClr val="606060"/>
                          </a:solidFill>
                        </a:rPr>
                        <a:t>1:3,375</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FFFFF"/>
                    </a:solidFill>
                  </a:tcPr>
                </a:tc>
              </a:tr>
              <a:tr h="502227">
                <a:tc>
                  <a:txBody>
                    <a:bodyPr/>
                    <a:lstStyle/>
                    <a:p>
                      <a:pPr defTabSz="914400">
                        <a:defRPr>
                          <a:solidFill>
                            <a:srgbClr val="000000"/>
                          </a:solidFill>
                        </a:defRPr>
                      </a:pPr>
                      <a:r>
                        <a:rPr spc="60" sz="1500">
                          <a:solidFill>
                            <a:srgbClr val="606060"/>
                          </a:solidFill>
                        </a:rPr>
                        <a:t>Air and Space Transport Incidents</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defTabSz="914400">
                        <a:defRPr>
                          <a:solidFill>
                            <a:srgbClr val="000000"/>
                          </a:solidFill>
                        </a:defRPr>
                      </a:pPr>
                      <a:r>
                        <a:rPr spc="60" sz="1500">
                          <a:solidFill>
                            <a:srgbClr val="606060"/>
                          </a:solidFill>
                        </a:rPr>
                        <a:t>1:8,015</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r>
              <a:tr h="502227">
                <a:tc>
                  <a:txBody>
                    <a:bodyPr/>
                    <a:lstStyle/>
                    <a:p>
                      <a:pPr defTabSz="914400">
                        <a:defRPr>
                          <a:solidFill>
                            <a:srgbClr val="000000"/>
                          </a:solidFill>
                        </a:defRPr>
                      </a:pPr>
                      <a:r>
                        <a:rPr spc="60" sz="1500">
                          <a:solidFill>
                            <a:srgbClr val="606060"/>
                          </a:solidFill>
                        </a:rPr>
                        <a:t>Contact with Sharp Objects</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9F9F9"/>
                    </a:solidFill>
                  </a:tcPr>
                </a:tc>
                <a:tc>
                  <a:txBody>
                    <a:bodyPr/>
                    <a:lstStyle/>
                    <a:p>
                      <a:pPr defTabSz="914400">
                        <a:defRPr>
                          <a:solidFill>
                            <a:srgbClr val="000000"/>
                          </a:solidFill>
                        </a:defRPr>
                      </a:pPr>
                      <a:r>
                        <a:rPr spc="60" sz="1500">
                          <a:solidFill>
                            <a:srgbClr val="606060"/>
                          </a:solidFill>
                        </a:rPr>
                        <a:t>1:37,351</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9F9F9"/>
                    </a:solidFill>
                  </a:tcPr>
                </a:tc>
              </a:tr>
              <a:tr h="502227">
                <a:tc>
                  <a:txBody>
                    <a:bodyPr/>
                    <a:lstStyle/>
                    <a:p>
                      <a:pPr defTabSz="914400">
                        <a:defRPr>
                          <a:solidFill>
                            <a:srgbClr val="000000"/>
                          </a:solidFill>
                        </a:defRPr>
                      </a:pPr>
                      <a:r>
                        <a:rPr spc="60" sz="1500">
                          <a:solidFill>
                            <a:srgbClr val="606060"/>
                          </a:solidFill>
                        </a:rPr>
                        <a:t>Contact with Heat and Hot Substances</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defTabSz="914400">
                        <a:defRPr>
                          <a:solidFill>
                            <a:srgbClr val="000000"/>
                          </a:solidFill>
                        </a:defRPr>
                      </a:pPr>
                      <a:r>
                        <a:rPr spc="60" sz="1500">
                          <a:solidFill>
                            <a:srgbClr val="606060"/>
                          </a:solidFill>
                        </a:rPr>
                        <a:t>1:59,093</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r>
              <a:tr h="502227">
                <a:tc>
                  <a:txBody>
                    <a:bodyPr/>
                    <a:lstStyle/>
                    <a:p>
                      <a:pPr defTabSz="914400">
                        <a:defRPr>
                          <a:solidFill>
                            <a:srgbClr val="000000"/>
                          </a:solidFill>
                        </a:defRPr>
                      </a:pPr>
                      <a:r>
                        <a:rPr spc="60" sz="1500">
                          <a:solidFill>
                            <a:srgbClr val="606060"/>
                          </a:solidFill>
                        </a:rPr>
                        <a:t>Lightning Strike</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FFFFF"/>
                    </a:solidFill>
                  </a:tcPr>
                </a:tc>
                <a:tc>
                  <a:txBody>
                    <a:bodyPr/>
                    <a:lstStyle/>
                    <a:p>
                      <a:pPr defTabSz="914400">
                        <a:defRPr>
                          <a:solidFill>
                            <a:srgbClr val="000000"/>
                          </a:solidFill>
                        </a:defRPr>
                      </a:pPr>
                      <a:r>
                        <a:rPr spc="60" sz="1500">
                          <a:solidFill>
                            <a:srgbClr val="606060"/>
                          </a:solidFill>
                        </a:rPr>
                        <a:t>1:164,968</a:t>
                      </a:r>
                    </a:p>
                  </a:txBody>
                  <a:tcPr marL="50800" marR="50800" marT="50800" marB="50800" anchor="ctr" anchorCtr="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FFFFF"/>
                    </a:solidFill>
                  </a:tcPr>
                </a:tc>
              </a:tr>
            </a:tbl>
          </a:graphicData>
        </a:graphic>
      </p:graphicFrame>
      <p:sp>
        <p:nvSpPr>
          <p:cNvPr id="159" name="Shape 159"/>
          <p:cNvSpPr/>
          <p:nvPr/>
        </p:nvSpPr>
        <p:spPr>
          <a:xfrm>
            <a:off x="505897" y="8844348"/>
            <a:ext cx="504453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hlinkClick r:id="rId4" invalidUrl="" action="" tgtFrame="" tooltip="" history="1" highlightClick="0" endSnd="0"/>
              </a:defRPr>
            </a:lvl1pPr>
          </a:lstStyle>
          <a:p>
            <a:pPr>
              <a:defRPr u="none"/>
            </a:pPr>
            <a:r>
              <a:rPr u="sng">
                <a:hlinkClick r:id="rId4" invalidUrl="" action="" tgtFrame="" tooltip="" history="1" highlightClick="0" endSnd="0"/>
              </a:rPr>
              <a:t>http://www.nsc.org/learn/safety-knowledge/Pages/injury-facts-odds-of-dying.aspx</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a:r>
              <a:t>STATS in fort worth 2013</a:t>
            </a:r>
          </a:p>
        </p:txBody>
      </p:sp>
      <p:sp>
        <p:nvSpPr>
          <p:cNvPr id="162" name="Shape 162"/>
          <p:cNvSpPr/>
          <p:nvPr>
            <p:ph type="body" sz="half" idx="1"/>
          </p:nvPr>
        </p:nvSpPr>
        <p:spPr>
          <a:xfrm>
            <a:off x="508000" y="3531424"/>
            <a:ext cx="5810902" cy="5231576"/>
          </a:xfrm>
          <a:prstGeom prst="rect">
            <a:avLst/>
          </a:prstGeom>
        </p:spPr>
        <p:txBody>
          <a:bodyPr/>
          <a:lstStyle/>
          <a:p>
            <a:pPr marL="414909" indent="-414909" defTabSz="578358">
              <a:spcBef>
                <a:spcPts val="4100"/>
              </a:spcBef>
              <a:buBlip>
                <a:blip r:embed="rId3"/>
              </a:buBlip>
              <a:defRPr sz="3366"/>
            </a:pPr>
            <a:r>
              <a:t>62 fatal car crashes involving 92 vehicles </a:t>
            </a:r>
          </a:p>
          <a:p>
            <a:pPr marL="414909" indent="-414909" defTabSz="578358">
              <a:spcBef>
                <a:spcPts val="4100"/>
              </a:spcBef>
              <a:buBlip>
                <a:blip r:embed="rId3"/>
              </a:buBlip>
              <a:defRPr sz="3366"/>
            </a:pPr>
            <a:r>
              <a:t>16 fatal crashes involving drunk people - even if you are being safe, others may not be!</a:t>
            </a:r>
          </a:p>
          <a:p>
            <a:pPr marL="414909" indent="-414909" defTabSz="578358">
              <a:spcBef>
                <a:spcPts val="4100"/>
              </a:spcBef>
              <a:buBlip>
                <a:blip r:embed="rId3"/>
              </a:buBlip>
              <a:defRPr sz="3366"/>
            </a:pPr>
            <a:r>
              <a:t>The total number of fatal crashes has remained mostly steady over the past few years</a:t>
            </a:r>
          </a:p>
        </p:txBody>
      </p:sp>
      <p:sp>
        <p:nvSpPr>
          <p:cNvPr id="163" name="Shape 163"/>
          <p:cNvSpPr/>
          <p:nvPr/>
        </p:nvSpPr>
        <p:spPr>
          <a:xfrm>
            <a:off x="6747674" y="3534600"/>
            <a:ext cx="5810903" cy="52252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81381" indent="-381381" algn="l" defTabSz="531622">
              <a:spcBef>
                <a:spcPts val="3800"/>
              </a:spcBef>
              <a:buSzPct val="30000"/>
              <a:buBlip>
                <a:blip r:embed="rId3"/>
              </a:buBlip>
              <a:defRPr sz="3094"/>
            </a:pPr>
            <a:r>
              <a:t>5.59 violent crimes per 1,000 residents</a:t>
            </a:r>
          </a:p>
          <a:p>
            <a:pPr marL="381381" indent="-381381" algn="l" defTabSz="531622">
              <a:spcBef>
                <a:spcPts val="3800"/>
              </a:spcBef>
              <a:buSzPct val="30000"/>
              <a:buBlip>
                <a:blip r:embed="rId3"/>
              </a:buBlip>
              <a:defRPr sz="3094"/>
            </a:pPr>
            <a:r>
              <a:t>43.72 property crimes per 1,000 residents</a:t>
            </a:r>
          </a:p>
          <a:p>
            <a:pPr marL="381381" indent="-381381" algn="l" defTabSz="531622">
              <a:spcBef>
                <a:spcPts val="3800"/>
              </a:spcBef>
              <a:buSzPct val="30000"/>
              <a:buBlip>
                <a:blip r:embed="rId3"/>
              </a:buBlip>
              <a:defRPr sz="3094"/>
            </a:pPr>
            <a:r>
              <a:t>Higher than both the national average and the state average</a:t>
            </a:r>
          </a:p>
          <a:p>
            <a:pPr marL="381381" indent="-381381" algn="l" defTabSz="531622">
              <a:spcBef>
                <a:spcPts val="3800"/>
              </a:spcBef>
              <a:buSzPct val="30000"/>
              <a:buBlip>
                <a:blip r:embed="rId3"/>
              </a:buBlip>
              <a:defRPr sz="3094"/>
            </a:pPr>
            <a:r>
              <a:t>However, crime has fallen 5.8% in the first half of 2015</a:t>
            </a:r>
          </a:p>
        </p:txBody>
      </p:sp>
      <p:sp>
        <p:nvSpPr>
          <p:cNvPr id="164" name="Shape 164"/>
          <p:cNvSpPr/>
          <p:nvPr/>
        </p:nvSpPr>
        <p:spPr>
          <a:xfrm>
            <a:off x="508000" y="2712520"/>
            <a:ext cx="5810902" cy="6908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spcBef>
                <a:spcPts val="4200"/>
              </a:spcBef>
              <a:defRPr sz="3400"/>
            </a:lvl1pPr>
          </a:lstStyle>
          <a:p>
            <a:pPr/>
            <a:r>
              <a:t>ACCIDENTS </a:t>
            </a:r>
          </a:p>
        </p:txBody>
      </p:sp>
      <p:sp>
        <p:nvSpPr>
          <p:cNvPr id="165" name="Shape 165"/>
          <p:cNvSpPr/>
          <p:nvPr/>
        </p:nvSpPr>
        <p:spPr>
          <a:xfrm>
            <a:off x="6747674" y="2712520"/>
            <a:ext cx="5810903" cy="6908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spcBef>
                <a:spcPts val="4200"/>
              </a:spcBef>
              <a:defRPr sz="3400"/>
            </a:lvl1pPr>
          </a:lstStyle>
          <a:p>
            <a:pPr/>
            <a:r>
              <a:t>CRIMES</a:t>
            </a:r>
          </a:p>
        </p:txBody>
      </p:sp>
      <p:sp>
        <p:nvSpPr>
          <p:cNvPr id="166" name="Shape 166"/>
          <p:cNvSpPr/>
          <p:nvPr/>
        </p:nvSpPr>
        <p:spPr>
          <a:xfrm>
            <a:off x="6783058" y="8845549"/>
            <a:ext cx="365923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hlinkClick r:id="rId4" invalidUrl="" action="" tgtFrame="" tooltip="" history="1" highlightClick="0" endSnd="0"/>
              </a:defRPr>
            </a:lvl1pPr>
          </a:lstStyle>
          <a:p>
            <a:pPr>
              <a:defRPr u="none"/>
            </a:pPr>
            <a:r>
              <a:rPr u="sng">
                <a:hlinkClick r:id="rId4" invalidUrl="" action="" tgtFrame="" tooltip="" history="1" highlightClick="0" endSnd="0"/>
              </a:rPr>
              <a:t>http://www.neighborhoodscout.com/tx/fort-worth/crime/</a:t>
            </a:r>
          </a:p>
        </p:txBody>
      </p:sp>
      <p:sp>
        <p:nvSpPr>
          <p:cNvPr id="167" name="Shape 167"/>
          <p:cNvSpPr/>
          <p:nvPr/>
        </p:nvSpPr>
        <p:spPr>
          <a:xfrm>
            <a:off x="6787741" y="9207497"/>
            <a:ext cx="524544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hlinkClick r:id="rId5" invalidUrl="" action="" tgtFrame="" tooltip="" history="1" highlightClick="0" endSnd="0"/>
              </a:defRPr>
            </a:lvl1pPr>
          </a:lstStyle>
          <a:p>
            <a:pPr>
              <a:defRPr u="none"/>
            </a:pPr>
            <a:r>
              <a:rPr u="sng">
                <a:hlinkClick r:id="rId5" invalidUrl="" action="" tgtFrame="" tooltip="" history="1" highlightClick="0" endSnd="0"/>
              </a:rPr>
              <a:t>https://www.fortworthpd.com/docmgmt/2015-1st-Quarter-Crime-Report_Final.pdf</a:t>
            </a:r>
          </a:p>
        </p:txBody>
      </p:sp>
      <p:sp>
        <p:nvSpPr>
          <p:cNvPr id="168" name="Shape 168"/>
          <p:cNvSpPr/>
          <p:nvPr/>
        </p:nvSpPr>
        <p:spPr>
          <a:xfrm>
            <a:off x="948885" y="8845549"/>
            <a:ext cx="4007942"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hlinkClick r:id="rId6" invalidUrl="" action="" tgtFrame="" tooltip="" history="1" highlightClick="0" endSnd="0"/>
              </a:defRPr>
            </a:lvl1pPr>
          </a:lstStyle>
          <a:p>
            <a:pPr>
              <a:defRPr u="none"/>
            </a:pPr>
            <a:r>
              <a:rPr u="sng">
                <a:hlinkClick r:id="rId6" invalidUrl="" action="" tgtFrame="" tooltip="" history="1" highlightClick="0" endSnd="0"/>
              </a:rPr>
              <a:t>http://www.city-data.com/accidents/acc-Fort-Worth-Texas.html</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
          <p:cNvPicPr>
            <a:picLocks noChangeAspect="0"/>
          </p:cNvPicPr>
          <p:nvPr>
            <p:ph type="pic" idx="13"/>
          </p:nvPr>
        </p:nvPicPr>
        <p:blipFill>
          <a:blip r:embed="rId3">
            <a:extLst/>
          </a:blip>
          <a:stretch>
            <a:fillRect/>
          </a:stretch>
        </p:blipFill>
        <p:spPr>
          <a:xfrm>
            <a:off x="495300" y="1092200"/>
            <a:ext cx="12014200" cy="6007100"/>
          </a:xfrm>
          <a:prstGeom prst="rect">
            <a:avLst/>
          </a:prstGeom>
        </p:spPr>
      </p:pic>
      <p:sp>
        <p:nvSpPr>
          <p:cNvPr id="173" name="Shape 173"/>
          <p:cNvSpPr/>
          <p:nvPr>
            <p:ph type="body" sz="quarter" idx="1"/>
          </p:nvPr>
        </p:nvSpPr>
        <p:spPr>
          <a:xfrm>
            <a:off x="508000" y="7370523"/>
            <a:ext cx="11988800" cy="1735377"/>
          </a:xfrm>
          <a:prstGeom prst="rect">
            <a:avLst/>
          </a:prstGeom>
        </p:spPr>
        <p:txBody>
          <a:bodyPr/>
          <a:lstStyle>
            <a:lvl1pPr>
              <a:defRPr sz="5000"/>
            </a:lvl1pPr>
          </a:lstStyle>
          <a:p>
            <a:pPr/>
            <a:r>
              <a:t>Why do you think motor vehicle accidents follow this weekly trend?</a:t>
            </a:r>
          </a:p>
        </p:txBody>
      </p:sp>
      <p:sp>
        <p:nvSpPr>
          <p:cNvPr id="174" name="Shape 174"/>
          <p:cNvSpPr/>
          <p:nvPr/>
        </p:nvSpPr>
        <p:spPr>
          <a:xfrm>
            <a:off x="537057" y="7127074"/>
            <a:ext cx="4007942"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hlinkClick r:id="rId4" invalidUrl="" action="" tgtFrame="" tooltip="" history="1" highlightClick="0" endSnd="0"/>
              </a:defRPr>
            </a:lvl1pPr>
          </a:lstStyle>
          <a:p>
            <a:pPr>
              <a:defRPr u="none"/>
            </a:pPr>
            <a:r>
              <a:rPr u="sng">
                <a:hlinkClick r:id="rId4" invalidUrl="" action="" tgtFrame="" tooltip="" history="1" highlightClick="0" endSnd="0"/>
              </a:rPr>
              <a:t>http://www.city-data.com/accidents/acc-Fort-Worth-Texas.html</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
          <p:cNvPicPr>
            <a:picLocks noChangeAspect="0"/>
          </p:cNvPicPr>
          <p:nvPr>
            <p:ph type="pic" idx="13"/>
          </p:nvPr>
        </p:nvPicPr>
        <p:blipFill>
          <a:blip r:embed="rId2">
            <a:extLst/>
          </a:blip>
          <a:stretch>
            <a:fillRect/>
          </a:stretch>
        </p:blipFill>
        <p:spPr>
          <a:xfrm>
            <a:off x="493619" y="2905899"/>
            <a:ext cx="5778501" cy="5854701"/>
          </a:xfrm>
          <a:prstGeom prst="rect">
            <a:avLst/>
          </a:prstGeom>
        </p:spPr>
      </p:pic>
      <p:sp>
        <p:nvSpPr>
          <p:cNvPr id="179" name="Shape 179"/>
          <p:cNvSpPr/>
          <p:nvPr>
            <p:ph type="title"/>
          </p:nvPr>
        </p:nvSpPr>
        <p:spPr>
          <a:prstGeom prst="rect">
            <a:avLst/>
          </a:prstGeom>
        </p:spPr>
        <p:txBody>
          <a:bodyPr/>
          <a:lstStyle/>
          <a:p>
            <a:pPr/>
            <a:r>
              <a:t>Notebook activity</a:t>
            </a:r>
          </a:p>
        </p:txBody>
      </p:sp>
      <p:sp>
        <p:nvSpPr>
          <p:cNvPr id="180" name="Shape 180"/>
          <p:cNvSpPr/>
          <p:nvPr>
            <p:ph type="body" sz="half" idx="1"/>
          </p:nvPr>
        </p:nvSpPr>
        <p:spPr>
          <a:prstGeom prst="rect">
            <a:avLst/>
          </a:prstGeom>
        </p:spPr>
        <p:txBody>
          <a:bodyPr/>
          <a:lstStyle>
            <a:lvl1pPr>
              <a:buBlip>
                <a:blip r:embed="rId3"/>
              </a:buBlip>
            </a:lvl1pPr>
          </a:lstStyle>
          <a:p>
            <a:pPr/>
            <a:r>
              <a:t>Write a paragraph or more explaining how a serious fire, accident, or crime could change your family life</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0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