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9" r:id="rId2"/>
    <p:sldId id="260" r:id="rId3"/>
    <p:sldId id="261" r:id="rId4"/>
    <p:sldId id="262" r:id="rId5"/>
    <p:sldId id="263" r:id="rId6"/>
    <p:sldId id="264" r:id="rId7"/>
    <p:sldId id="265" r:id="rId8"/>
    <p:sldId id="266" r:id="rId9"/>
    <p:sldId id="267" r:id="rId10"/>
    <p:sldId id="268" r:id="rId11"/>
    <p:sldId id="270" r:id="rId12"/>
    <p:sldId id="271" r:id="rId13"/>
    <p:sldId id="272" r:id="rId14"/>
    <p:sldId id="273" r:id="rId15"/>
    <p:sldId id="274" r:id="rId16"/>
    <p:sldId id="275" r:id="rId17"/>
    <p:sldId id="276" r:id="rId18"/>
    <p:sldId id="277" r:id="rId19"/>
    <p:sldId id="278" r:id="rId20"/>
    <p:sldId id="279" r:id="rId21"/>
    <p:sldId id="280" r:id="rId22"/>
    <p:sldId id="286" r:id="rId23"/>
    <p:sldId id="281" r:id="rId24"/>
    <p:sldId id="282" r:id="rId25"/>
    <p:sldId id="283" r:id="rId26"/>
    <p:sldId id="284" r:id="rId27"/>
    <p:sldId id="287" r:id="rId28"/>
    <p:sldId id="288" r:id="rId29"/>
    <p:sldId id="289" r:id="rId30"/>
    <p:sldId id="290" r:id="rId31"/>
    <p:sldId id="291" r:id="rId32"/>
    <p:sldId id="292" r:id="rId33"/>
    <p:sldId id="293" r:id="rId34"/>
    <p:sldId id="294" r:id="rId35"/>
    <p:sldId id="295" r:id="rId36"/>
    <p:sldId id="296" r:id="rId37"/>
    <p:sldId id="297" r:id="rId38"/>
    <p:sldId id="299" r:id="rId39"/>
    <p:sldId id="298" r:id="rId40"/>
    <p:sldId id="28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91" autoAdjust="0"/>
    <p:restoredTop sz="95246"/>
  </p:normalViewPr>
  <p:slideViewPr>
    <p:cSldViewPr snapToGrid="0" snapToObjects="1">
      <p:cViewPr>
        <p:scale>
          <a:sx n="66" d="100"/>
          <a:sy n="66" d="100"/>
        </p:scale>
        <p:origin x="-80" y="-2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CA88D2-5092-2C43-8777-353F6766C2A4}" type="datetimeFigureOut">
              <a:rPr lang="en-US" smtClean="0"/>
              <a:t>11/17/15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715FCB-8254-5641-AD18-DCFA3D7DA433}" type="slidenum">
              <a:rPr lang="en-US" smtClean="0"/>
              <a:t>‹#›</a:t>
            </a:fld>
            <a:endParaRPr lang="en-US"/>
          </a:p>
        </p:txBody>
      </p:sp>
    </p:spTree>
    <p:extLst>
      <p:ext uri="{BB962C8B-B14F-4D97-AF65-F5344CB8AC3E}">
        <p14:creationId xmlns:p14="http://schemas.microsoft.com/office/powerpoint/2010/main" val="15107200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15FCB-8254-5641-AD18-DCFA3D7DA433}" type="slidenum">
              <a:rPr lang="en-US" smtClean="0"/>
              <a:t>8</a:t>
            </a:fld>
            <a:endParaRPr lang="en-US"/>
          </a:p>
        </p:txBody>
      </p:sp>
    </p:spTree>
    <p:extLst>
      <p:ext uri="{BB962C8B-B14F-4D97-AF65-F5344CB8AC3E}">
        <p14:creationId xmlns:p14="http://schemas.microsoft.com/office/powerpoint/2010/main" val="1187087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1168400"/>
            <a:ext cx="12192000" cy="1862667"/>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701204" y="765998"/>
            <a:ext cx="9144000" cy="1509712"/>
          </a:xfrm>
        </p:spPr>
        <p:txBody>
          <a:bodyPr anchor="b"/>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2709672" y="2293596"/>
            <a:ext cx="9144000" cy="10469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FE3BE6E-5DC9-7340-900B-ACC9C8C17C13}" type="datetimeFigureOut">
              <a:rPr lang="en-US" smtClean="0"/>
              <a:t>11/17/15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177E7-458B-9448-97D6-338F469304CB}" type="slidenum">
              <a:rPr lang="en-US" smtClean="0"/>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873" y="1030288"/>
            <a:ext cx="2583799" cy="2310270"/>
          </a:xfrm>
          <a:prstGeom prst="rect">
            <a:avLst/>
          </a:prstGeom>
        </p:spPr>
      </p:pic>
    </p:spTree>
    <p:extLst>
      <p:ext uri="{BB962C8B-B14F-4D97-AF65-F5344CB8AC3E}">
        <p14:creationId xmlns:p14="http://schemas.microsoft.com/office/powerpoint/2010/main" val="1013505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8200" y="1825625"/>
            <a:ext cx="6273800" cy="4351338"/>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E3BE6E-5DC9-7340-900B-ACC9C8C17C13}" type="datetimeFigureOut">
              <a:rPr lang="en-US" smtClean="0"/>
              <a:t>11/17/15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177E7-458B-9448-97D6-338F469304CB}" type="slidenum">
              <a:rPr lang="en-US" smtClean="0"/>
              <a:t>‹#›</a:t>
            </a:fld>
            <a:endParaRPr lang="en-US"/>
          </a:p>
        </p:txBody>
      </p:sp>
      <p:sp>
        <p:nvSpPr>
          <p:cNvPr id="8" name="Rectangle 7"/>
          <p:cNvSpPr/>
          <p:nvPr userDrawn="1"/>
        </p:nvSpPr>
        <p:spPr>
          <a:xfrm>
            <a:off x="7239000" y="1825625"/>
            <a:ext cx="4114800" cy="43513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239000" y="1825625"/>
            <a:ext cx="4114800" cy="531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t>Click to edit Master text styles</a:t>
            </a:r>
          </a:p>
        </p:txBody>
      </p:sp>
      <p:sp>
        <p:nvSpPr>
          <p:cNvPr id="13" name="Content Placeholder 2"/>
          <p:cNvSpPr>
            <a:spLocks noGrp="1"/>
          </p:cNvSpPr>
          <p:nvPr>
            <p:ph idx="13"/>
          </p:nvPr>
        </p:nvSpPr>
        <p:spPr>
          <a:xfrm>
            <a:off x="7416800" y="2556403"/>
            <a:ext cx="3810000" cy="3421064"/>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96979" y="5912399"/>
            <a:ext cx="814892" cy="728625"/>
          </a:xfrm>
          <a:prstGeom prst="rect">
            <a:avLst/>
          </a:prstGeom>
        </p:spPr>
      </p:pic>
    </p:spTree>
    <p:extLst>
      <p:ext uri="{BB962C8B-B14F-4D97-AF65-F5344CB8AC3E}">
        <p14:creationId xmlns:p14="http://schemas.microsoft.com/office/powerpoint/2010/main" val="1262854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userDrawn="1"/>
        </p:nvSpPr>
        <p:spPr>
          <a:xfrm>
            <a:off x="0" y="2119499"/>
            <a:ext cx="12192000" cy="1043675"/>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angle 8"/>
          <p:cNvSpPr/>
          <p:nvPr userDrawn="1"/>
        </p:nvSpPr>
        <p:spPr>
          <a:xfrm>
            <a:off x="0" y="2997201"/>
            <a:ext cx="12192000" cy="118533"/>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1850" y="3382434"/>
            <a:ext cx="10515600" cy="1180041"/>
          </a:xfrm>
        </p:spPr>
        <p:txBody>
          <a:bodyPr anchor="b"/>
          <a:lstStyle>
            <a:lvl1pPr algn="ct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lgn="ctr">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E3BE6E-5DC9-7340-900B-ACC9C8C17C13}" type="datetimeFigureOut">
              <a:rPr lang="en-US" smtClean="0"/>
              <a:t>11/17/15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177E7-458B-9448-97D6-338F469304CB}"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3914" y="1869156"/>
            <a:ext cx="1871472" cy="1673352"/>
          </a:xfrm>
          <a:prstGeom prst="rect">
            <a:avLst/>
          </a:prstGeom>
        </p:spPr>
      </p:pic>
    </p:spTree>
    <p:extLst>
      <p:ext uri="{BB962C8B-B14F-4D97-AF65-F5344CB8AC3E}">
        <p14:creationId xmlns:p14="http://schemas.microsoft.com/office/powerpoint/2010/main" val="1508958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E3BE6E-5DC9-7340-900B-ACC9C8C17C13}" type="datetimeFigureOut">
              <a:rPr lang="en-US" smtClean="0"/>
              <a:t>11/17/15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8177E7-458B-9448-97D6-338F469304CB}" type="slidenum">
              <a:rPr lang="en-US" smtClean="0"/>
              <a:t>‹#›</a:t>
            </a:fld>
            <a:endParaRPr lang="en-US"/>
          </a:p>
        </p:txBody>
      </p:sp>
    </p:spTree>
    <p:extLst>
      <p:ext uri="{BB962C8B-B14F-4D97-AF65-F5344CB8AC3E}">
        <p14:creationId xmlns:p14="http://schemas.microsoft.com/office/powerpoint/2010/main" val="1018842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E3BE6E-5DC9-7340-900B-ACC9C8C17C13}" type="datetimeFigureOut">
              <a:rPr lang="en-US" smtClean="0"/>
              <a:t>11/17/15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8177E7-458B-9448-97D6-338F469304CB}" type="slidenum">
              <a:rPr lang="en-US" smtClean="0"/>
              <a:t>‹#›</a:t>
            </a:fld>
            <a:endParaRPr lang="en-US"/>
          </a:p>
        </p:txBody>
      </p:sp>
    </p:spTree>
    <p:extLst>
      <p:ext uri="{BB962C8B-B14F-4D97-AF65-F5344CB8AC3E}">
        <p14:creationId xmlns:p14="http://schemas.microsoft.com/office/powerpoint/2010/main" val="219940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542645"/>
            <a:ext cx="12192000" cy="1148043"/>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Rectangle 6"/>
          <p:cNvSpPr/>
          <p:nvPr userDrawn="1"/>
        </p:nvSpPr>
        <p:spPr>
          <a:xfrm>
            <a:off x="0" y="1466604"/>
            <a:ext cx="12192000" cy="130386"/>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E3BE6E-5DC9-7340-900B-ACC9C8C17C13}" type="datetimeFigureOut">
              <a:rPr lang="en-US" smtClean="0"/>
              <a:t>11/17/15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8177E7-458B-9448-97D6-338F469304CB}" type="slidenum">
              <a:rPr lang="en-US" smtClean="0"/>
              <a:t>‹#›</a:t>
            </a:fld>
            <a:endParaRPr lang="en-US"/>
          </a:p>
        </p:txBody>
      </p:sp>
    </p:spTree>
    <p:extLst>
      <p:ext uri="{BB962C8B-B14F-4D97-AF65-F5344CB8AC3E}">
        <p14:creationId xmlns:p14="http://schemas.microsoft.com/office/powerpoint/2010/main" val="1466799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E3BE6E-5DC9-7340-900B-ACC9C8C17C13}" type="datetimeFigureOut">
              <a:rPr lang="en-US" smtClean="0"/>
              <a:t>11/17/15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8177E7-458B-9448-97D6-338F469304CB}" type="slidenum">
              <a:rPr lang="en-US" smtClean="0"/>
              <a:t>‹#›</a:t>
            </a:fld>
            <a:endParaRPr lang="en-US"/>
          </a:p>
        </p:txBody>
      </p:sp>
    </p:spTree>
    <p:extLst>
      <p:ext uri="{BB962C8B-B14F-4D97-AF65-F5344CB8AC3E}">
        <p14:creationId xmlns:p14="http://schemas.microsoft.com/office/powerpoint/2010/main" val="478543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398779" y="0"/>
            <a:ext cx="4327209"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0447" y="457200"/>
            <a:ext cx="4325461" cy="1600200"/>
          </a:xfrm>
        </p:spPr>
        <p:txBody>
          <a:bodyPr anchor="b"/>
          <a:lstStyle>
            <a:lvl1pPr>
              <a:defRPr sz="3200">
                <a:solidFill>
                  <a:schemeClr val="accent3"/>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00447" y="2057400"/>
            <a:ext cx="4325461" cy="3811588"/>
          </a:xfrm>
        </p:spPr>
        <p:txBody>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E3BE6E-5DC9-7340-900B-ACC9C8C17C13}" type="datetimeFigureOut">
              <a:rPr lang="en-US" smtClean="0"/>
              <a:t>11/17/15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8177E7-458B-9448-97D6-338F469304CB}" type="slidenum">
              <a:rPr lang="en-US" smtClean="0"/>
              <a:t>‹#›</a:t>
            </a:fld>
            <a:endParaRPr lang="en-US"/>
          </a:p>
        </p:txBody>
      </p:sp>
    </p:spTree>
    <p:extLst>
      <p:ext uri="{BB962C8B-B14F-4D97-AF65-F5344CB8AC3E}">
        <p14:creationId xmlns:p14="http://schemas.microsoft.com/office/powerpoint/2010/main" val="786012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E3BE6E-5DC9-7340-900B-ACC9C8C17C13}" type="datetimeFigureOut">
              <a:rPr lang="en-US" smtClean="0"/>
              <a:t>11/17/15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8177E7-458B-9448-97D6-338F469304CB}" type="slidenum">
              <a:rPr lang="en-US" smtClean="0"/>
              <a:t>‹#›</a:t>
            </a:fld>
            <a:endParaRPr lang="en-US"/>
          </a:p>
        </p:txBody>
      </p:sp>
    </p:spTree>
    <p:extLst>
      <p:ext uri="{BB962C8B-B14F-4D97-AF65-F5344CB8AC3E}">
        <p14:creationId xmlns:p14="http://schemas.microsoft.com/office/powerpoint/2010/main" val="16831374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3BE6E-5DC9-7340-900B-ACC9C8C17C13}" type="datetimeFigureOut">
              <a:rPr lang="en-US" smtClean="0"/>
              <a:t>11/17/15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177E7-458B-9448-97D6-338F469304CB}" type="slidenum">
              <a:rPr lang="en-US" smtClean="0"/>
              <a:t>‹#›</a:t>
            </a:fld>
            <a:endParaRPr lang="en-US"/>
          </a:p>
        </p:txBody>
      </p:sp>
    </p:spTree>
    <p:extLst>
      <p:ext uri="{BB962C8B-B14F-4D97-AF65-F5344CB8AC3E}">
        <p14:creationId xmlns:p14="http://schemas.microsoft.com/office/powerpoint/2010/main" val="121322417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1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hyperlink" Target="http://msutoday.msu.edu/_/img/assets/2013/hand-washing-photo.jpg" TargetMode="External"/><Relationship Id="rId4" Type="http://schemas.openxmlformats.org/officeDocument/2006/relationships/hyperlink" Target="https://upload.wikimedia.org/wikipedia/commons/d/dc/Mosquito_2007-2.jpg" TargetMode="External"/><Relationship Id="rId5" Type="http://schemas.openxmlformats.org/officeDocument/2006/relationships/hyperlink" Target="http://static.guim.co.uk/sys-images/Guardian/Pix/pictures/2012/5/2/1335968631853/Bird-flu-virus-001.jpg" TargetMode="External"/><Relationship Id="rId1" Type="http://schemas.openxmlformats.org/officeDocument/2006/relationships/slideLayout" Target="../slideLayouts/slideLayout3.xml"/><Relationship Id="rId2" Type="http://schemas.openxmlformats.org/officeDocument/2006/relationships/hyperlink" Target="http://www.reformation.org/james-phipps2.jp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Franklin Gothic Heavy" charset="0"/>
                <a:ea typeface="Franklin Gothic Heavy" charset="0"/>
                <a:cs typeface="Franklin Gothic Heavy" charset="0"/>
              </a:rPr>
              <a:t>PUBLIC HEALTH</a:t>
            </a:r>
            <a:endParaRPr lang="en-US" dirty="0">
              <a:latin typeface="Franklin Gothic Heavy" charset="0"/>
              <a:ea typeface="Franklin Gothic Heavy" charset="0"/>
              <a:cs typeface="Franklin Gothic Heavy" charset="0"/>
            </a:endParaRPr>
          </a:p>
        </p:txBody>
      </p:sp>
      <p:sp>
        <p:nvSpPr>
          <p:cNvPr id="3" name="Subtitle 2"/>
          <p:cNvSpPr>
            <a:spLocks noGrp="1"/>
          </p:cNvSpPr>
          <p:nvPr>
            <p:ph type="subTitle" idx="1"/>
          </p:nvPr>
        </p:nvSpPr>
        <p:spPr/>
        <p:txBody>
          <a:bodyPr/>
          <a:lstStyle/>
          <a:p>
            <a:r>
              <a:rPr lang="en-US" dirty="0" smtClean="0">
                <a:latin typeface="Franklin Gothic Demi Cond" charset="0"/>
                <a:ea typeface="Franklin Gothic Demi Cond" charset="0"/>
                <a:cs typeface="Franklin Gothic Demi Cond" charset="0"/>
              </a:rPr>
              <a:t>UNTHSC Merit Badge University 2016</a:t>
            </a:r>
            <a:endParaRPr lang="en-US" dirty="0">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13492340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r>
              <a:rPr lang="en-US" sz="6600" dirty="0" smtClean="0">
                <a:solidFill>
                  <a:srgbClr val="FFFFFF"/>
                </a:solidFill>
              </a:rPr>
              <a:t>Definition of Public Health</a:t>
            </a:r>
          </a:p>
          <a:p>
            <a:r>
              <a:rPr lang="en-US" sz="6600" dirty="0" smtClean="0">
                <a:solidFill>
                  <a:srgbClr val="FFFFFF"/>
                </a:solidFill>
              </a:rPr>
              <a:t>Common Examples</a:t>
            </a:r>
            <a:endParaRPr lang="en-US" sz="6600" dirty="0">
              <a:solidFill>
                <a:srgbClr val="FFFFFF"/>
              </a:solidFill>
            </a:endParaRPr>
          </a:p>
        </p:txBody>
      </p:sp>
      <p:sp>
        <p:nvSpPr>
          <p:cNvPr id="6" name="TextBox 5"/>
          <p:cNvSpPr txBox="1"/>
          <p:nvPr/>
        </p:nvSpPr>
        <p:spPr>
          <a:xfrm>
            <a:off x="35983" y="3200398"/>
            <a:ext cx="12192000" cy="3477875"/>
          </a:xfrm>
          <a:prstGeom prst="rect">
            <a:avLst/>
          </a:prstGeom>
          <a:noFill/>
        </p:spPr>
        <p:txBody>
          <a:bodyPr wrap="square" rtlCol="0">
            <a:spAutoFit/>
          </a:bodyPr>
          <a:lstStyle/>
          <a:p>
            <a:pPr marL="571500" indent="-571500">
              <a:buFont typeface="Arial"/>
              <a:buChar char="•"/>
            </a:pPr>
            <a:r>
              <a:rPr lang="en-US" sz="4400" dirty="0">
                <a:solidFill>
                  <a:srgbClr val="FFFFFF"/>
                </a:solidFill>
              </a:rPr>
              <a:t>S</a:t>
            </a:r>
            <a:r>
              <a:rPr lang="en-US" sz="4400" dirty="0" smtClean="0">
                <a:solidFill>
                  <a:srgbClr val="FFFFFF"/>
                </a:solidFill>
              </a:rPr>
              <a:t>almonellosis (</a:t>
            </a:r>
            <a:r>
              <a:rPr lang="en-US" sz="4400" i="1" dirty="0" smtClean="0">
                <a:solidFill>
                  <a:srgbClr val="FFFFFF"/>
                </a:solidFill>
              </a:rPr>
              <a:t>many different gut bacteria</a:t>
            </a:r>
            <a:r>
              <a:rPr lang="en-US" sz="4400" dirty="0" smtClean="0">
                <a:solidFill>
                  <a:srgbClr val="FFFFFF"/>
                </a:solidFill>
              </a:rPr>
              <a:t>) – Infection with either bacteria or virus that causes brain swelling. Treated with antibiotics.</a:t>
            </a:r>
          </a:p>
          <a:p>
            <a:endParaRPr lang="en-US" sz="4400" dirty="0" smtClean="0">
              <a:solidFill>
                <a:srgbClr val="FFFFFF"/>
              </a:solidFill>
            </a:endParaRPr>
          </a:p>
          <a:p>
            <a:pPr marL="571500" indent="-571500">
              <a:buFont typeface="Arial"/>
              <a:buChar char="•"/>
            </a:pPr>
            <a:endParaRPr lang="en-US" sz="4400" dirty="0">
              <a:solidFill>
                <a:srgbClr val="FFFFFF"/>
              </a:solidFill>
            </a:endParaRPr>
          </a:p>
        </p:txBody>
      </p:sp>
    </p:spTree>
    <p:extLst>
      <p:ext uri="{BB962C8B-B14F-4D97-AF65-F5344CB8AC3E}">
        <p14:creationId xmlns:p14="http://schemas.microsoft.com/office/powerpoint/2010/main" val="354032612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r>
              <a:rPr lang="en-US" sz="6600" dirty="0" smtClean="0">
                <a:solidFill>
                  <a:srgbClr val="FFFFFF"/>
                </a:solidFill>
              </a:rPr>
              <a:t>Definition of Public Health</a:t>
            </a:r>
          </a:p>
          <a:p>
            <a:r>
              <a:rPr lang="en-US" sz="6600" dirty="0" smtClean="0">
                <a:solidFill>
                  <a:srgbClr val="FFFFFF"/>
                </a:solidFill>
              </a:rPr>
              <a:t>Common Examples</a:t>
            </a:r>
            <a:endParaRPr lang="en-US" sz="6600" dirty="0">
              <a:solidFill>
                <a:srgbClr val="FFFFFF"/>
              </a:solidFill>
            </a:endParaRPr>
          </a:p>
        </p:txBody>
      </p:sp>
      <p:sp>
        <p:nvSpPr>
          <p:cNvPr id="6" name="TextBox 5"/>
          <p:cNvSpPr txBox="1"/>
          <p:nvPr/>
        </p:nvSpPr>
        <p:spPr>
          <a:xfrm>
            <a:off x="35983" y="3200398"/>
            <a:ext cx="12192000" cy="3477875"/>
          </a:xfrm>
          <a:prstGeom prst="rect">
            <a:avLst/>
          </a:prstGeom>
          <a:noFill/>
        </p:spPr>
        <p:txBody>
          <a:bodyPr wrap="square" rtlCol="0">
            <a:spAutoFit/>
          </a:bodyPr>
          <a:lstStyle/>
          <a:p>
            <a:pPr marL="571500" indent="-571500">
              <a:buFont typeface="Arial"/>
              <a:buChar char="•"/>
            </a:pPr>
            <a:r>
              <a:rPr lang="en-US" sz="4400" dirty="0" smtClean="0">
                <a:solidFill>
                  <a:srgbClr val="FFFFFF"/>
                </a:solidFill>
              </a:rPr>
              <a:t>Lyme disease (</a:t>
            </a:r>
            <a:r>
              <a:rPr lang="en-US" sz="4400" i="1" dirty="0" smtClean="0">
                <a:solidFill>
                  <a:srgbClr val="FFFFFF"/>
                </a:solidFill>
              </a:rPr>
              <a:t>spirochete bacteria</a:t>
            </a:r>
            <a:r>
              <a:rPr lang="en-US" sz="4400" dirty="0" smtClean="0">
                <a:solidFill>
                  <a:srgbClr val="FFFFFF"/>
                </a:solidFill>
              </a:rPr>
              <a:t>) –Usually transmitted through tick bites. Causes characteristic “bull’s-eye rash.” Can be treated with antibiotics.</a:t>
            </a:r>
          </a:p>
          <a:p>
            <a:endParaRPr lang="en-US" sz="4400" dirty="0" smtClean="0">
              <a:solidFill>
                <a:srgbClr val="FFFFFF"/>
              </a:solidFill>
            </a:endParaRPr>
          </a:p>
          <a:p>
            <a:pPr marL="571500" indent="-571500">
              <a:buFont typeface="Arial"/>
              <a:buChar char="•"/>
            </a:pPr>
            <a:endParaRPr lang="en-US" sz="4400" dirty="0">
              <a:solidFill>
                <a:srgbClr val="FFFFFF"/>
              </a:solidFill>
            </a:endParaRPr>
          </a:p>
        </p:txBody>
      </p:sp>
    </p:spTree>
    <p:extLst>
      <p:ext uri="{BB962C8B-B14F-4D97-AF65-F5344CB8AC3E}">
        <p14:creationId xmlns:p14="http://schemas.microsoft.com/office/powerpoint/2010/main" val="158698280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r>
              <a:rPr lang="en-US" sz="6600" dirty="0" smtClean="0">
                <a:solidFill>
                  <a:srgbClr val="FFFFFF"/>
                </a:solidFill>
              </a:rPr>
              <a:t>Definition of Public Health</a:t>
            </a:r>
          </a:p>
          <a:p>
            <a:r>
              <a:rPr lang="en-US" sz="6600" dirty="0" smtClean="0">
                <a:solidFill>
                  <a:srgbClr val="FFFFFF"/>
                </a:solidFill>
              </a:rPr>
              <a:t>Common Examples</a:t>
            </a:r>
            <a:endParaRPr lang="en-US" sz="6600" dirty="0">
              <a:solidFill>
                <a:srgbClr val="FFFFFF"/>
              </a:solidFill>
            </a:endParaRPr>
          </a:p>
        </p:txBody>
      </p:sp>
      <p:sp>
        <p:nvSpPr>
          <p:cNvPr id="6" name="TextBox 5"/>
          <p:cNvSpPr txBox="1"/>
          <p:nvPr/>
        </p:nvSpPr>
        <p:spPr>
          <a:xfrm>
            <a:off x="35983" y="3200398"/>
            <a:ext cx="12192000" cy="3477875"/>
          </a:xfrm>
          <a:prstGeom prst="rect">
            <a:avLst/>
          </a:prstGeom>
          <a:noFill/>
        </p:spPr>
        <p:txBody>
          <a:bodyPr wrap="square" rtlCol="0">
            <a:spAutoFit/>
          </a:bodyPr>
          <a:lstStyle/>
          <a:p>
            <a:pPr marL="571500" indent="-571500">
              <a:buFont typeface="Arial"/>
              <a:buChar char="•"/>
            </a:pPr>
            <a:r>
              <a:rPr lang="en-US" sz="4400" dirty="0" smtClean="0">
                <a:solidFill>
                  <a:srgbClr val="FFFFFF"/>
                </a:solidFill>
              </a:rPr>
              <a:t>West Nile (</a:t>
            </a:r>
            <a:r>
              <a:rPr lang="en-US" sz="4400" i="1" dirty="0" smtClean="0">
                <a:solidFill>
                  <a:srgbClr val="FFFFFF"/>
                </a:solidFill>
              </a:rPr>
              <a:t>West Nile Virus</a:t>
            </a:r>
            <a:r>
              <a:rPr lang="en-US" sz="4400" dirty="0" smtClean="0">
                <a:solidFill>
                  <a:srgbClr val="FFFFFF"/>
                </a:solidFill>
              </a:rPr>
              <a:t>) –Virus carried by mosquitoes. Severe flu-like symptoms. No vaccine or treatment. Can cause potentially fatal encephalitis.</a:t>
            </a:r>
          </a:p>
          <a:p>
            <a:pPr marL="571500" indent="-571500">
              <a:buFont typeface="Arial"/>
              <a:buChar char="•"/>
            </a:pPr>
            <a:endParaRPr lang="en-US" sz="4400" dirty="0">
              <a:solidFill>
                <a:srgbClr val="FFFFFF"/>
              </a:solidFill>
            </a:endParaRPr>
          </a:p>
        </p:txBody>
      </p:sp>
    </p:spTree>
    <p:extLst>
      <p:ext uri="{BB962C8B-B14F-4D97-AF65-F5344CB8AC3E}">
        <p14:creationId xmlns:p14="http://schemas.microsoft.com/office/powerpoint/2010/main" val="36981424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r>
              <a:rPr lang="en-US" sz="6600" dirty="0" smtClean="0">
                <a:solidFill>
                  <a:srgbClr val="FFFFFF"/>
                </a:solidFill>
              </a:rPr>
              <a:t>Definition of Public Health</a:t>
            </a:r>
          </a:p>
          <a:p>
            <a:r>
              <a:rPr lang="en-US" sz="6600" dirty="0" smtClean="0">
                <a:solidFill>
                  <a:srgbClr val="FFFFFF"/>
                </a:solidFill>
              </a:rPr>
              <a:t>Common Examples</a:t>
            </a:r>
            <a:endParaRPr lang="en-US" sz="6600" dirty="0">
              <a:solidFill>
                <a:srgbClr val="FFFFFF"/>
              </a:solidFill>
            </a:endParaRPr>
          </a:p>
        </p:txBody>
      </p:sp>
      <p:sp>
        <p:nvSpPr>
          <p:cNvPr id="6" name="TextBox 5"/>
          <p:cNvSpPr txBox="1"/>
          <p:nvPr/>
        </p:nvSpPr>
        <p:spPr>
          <a:xfrm>
            <a:off x="35983" y="3200398"/>
            <a:ext cx="12192000" cy="4154983"/>
          </a:xfrm>
          <a:prstGeom prst="rect">
            <a:avLst/>
          </a:prstGeom>
          <a:noFill/>
        </p:spPr>
        <p:txBody>
          <a:bodyPr wrap="square" rtlCol="0">
            <a:spAutoFit/>
          </a:bodyPr>
          <a:lstStyle/>
          <a:p>
            <a:pPr marL="571500" indent="-571500">
              <a:buFont typeface="Arial"/>
              <a:buChar char="•"/>
            </a:pPr>
            <a:r>
              <a:rPr lang="en-US" sz="4400" dirty="0" smtClean="0">
                <a:solidFill>
                  <a:srgbClr val="FFFFFF"/>
                </a:solidFill>
              </a:rPr>
              <a:t>Influenza (</a:t>
            </a:r>
            <a:r>
              <a:rPr lang="en-US" sz="4400" i="1" dirty="0" smtClean="0">
                <a:solidFill>
                  <a:srgbClr val="FFFFFF"/>
                </a:solidFill>
              </a:rPr>
              <a:t>flu viruses</a:t>
            </a:r>
            <a:r>
              <a:rPr lang="en-US" sz="4400" dirty="0" smtClean="0">
                <a:solidFill>
                  <a:srgbClr val="FFFFFF"/>
                </a:solidFill>
              </a:rPr>
              <a:t>) –Virus spread by person to person. Endemic in the population (never disappears). Only potentially fatal for extremely young or old. Vaccines cover most likely flu viruses for the year, but not all can be included.</a:t>
            </a:r>
          </a:p>
          <a:p>
            <a:pPr marL="571500" indent="-571500">
              <a:buFont typeface="Arial"/>
              <a:buChar char="•"/>
            </a:pPr>
            <a:endParaRPr lang="en-US" sz="4400" dirty="0">
              <a:solidFill>
                <a:srgbClr val="FFFFFF"/>
              </a:solidFill>
            </a:endParaRPr>
          </a:p>
        </p:txBody>
      </p:sp>
    </p:spTree>
    <p:extLst>
      <p:ext uri="{BB962C8B-B14F-4D97-AF65-F5344CB8AC3E}">
        <p14:creationId xmlns:p14="http://schemas.microsoft.com/office/powerpoint/2010/main" val="10665704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r>
              <a:rPr lang="en-US" sz="6600" dirty="0" smtClean="0">
                <a:solidFill>
                  <a:srgbClr val="FFFFFF"/>
                </a:solidFill>
              </a:rPr>
              <a:t>Definition of Public Health</a:t>
            </a:r>
          </a:p>
          <a:p>
            <a:r>
              <a:rPr lang="en-US" sz="6600" dirty="0" smtClean="0">
                <a:solidFill>
                  <a:srgbClr val="FFFFFF"/>
                </a:solidFill>
              </a:rPr>
              <a:t>Common Examples</a:t>
            </a:r>
            <a:endParaRPr lang="en-US" sz="6600" dirty="0">
              <a:solidFill>
                <a:srgbClr val="FFFFFF"/>
              </a:solidFill>
            </a:endParaRPr>
          </a:p>
        </p:txBody>
      </p:sp>
      <p:sp>
        <p:nvSpPr>
          <p:cNvPr id="6" name="TextBox 5"/>
          <p:cNvSpPr txBox="1"/>
          <p:nvPr/>
        </p:nvSpPr>
        <p:spPr>
          <a:xfrm>
            <a:off x="0" y="2763723"/>
            <a:ext cx="12192000" cy="4832092"/>
          </a:xfrm>
          <a:prstGeom prst="rect">
            <a:avLst/>
          </a:prstGeom>
          <a:noFill/>
        </p:spPr>
        <p:txBody>
          <a:bodyPr wrap="square" rtlCol="0">
            <a:spAutoFit/>
          </a:bodyPr>
          <a:lstStyle/>
          <a:p>
            <a:pPr marL="571500" indent="-571500">
              <a:buFont typeface="Arial"/>
              <a:buChar char="•"/>
            </a:pPr>
            <a:r>
              <a:rPr lang="en-US" sz="4400" dirty="0" smtClean="0">
                <a:solidFill>
                  <a:srgbClr val="FFFFFF"/>
                </a:solidFill>
              </a:rPr>
              <a:t>Lead poisoning (ingestion or inhalation of environmental lead) –Lead is extremely toxic and can cause brain, nerve, and blood damage. No treatment, but recommended amounts of calcium and iron in diet can lessen absorption. Not as much of a problem these days.</a:t>
            </a:r>
          </a:p>
          <a:p>
            <a:pPr marL="571500" indent="-571500">
              <a:buFont typeface="Arial"/>
              <a:buChar char="•"/>
            </a:pPr>
            <a:endParaRPr lang="en-US" sz="4400" dirty="0">
              <a:solidFill>
                <a:srgbClr val="FFFFFF"/>
              </a:solidFill>
            </a:endParaRPr>
          </a:p>
        </p:txBody>
      </p:sp>
    </p:spTree>
    <p:extLst>
      <p:ext uri="{BB962C8B-B14F-4D97-AF65-F5344CB8AC3E}">
        <p14:creationId xmlns:p14="http://schemas.microsoft.com/office/powerpoint/2010/main" val="147719034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r>
              <a:rPr lang="en-US" sz="6600" dirty="0" smtClean="0">
                <a:solidFill>
                  <a:srgbClr val="FFFFFF"/>
                </a:solidFill>
              </a:rPr>
              <a:t>Definition of Public Health</a:t>
            </a:r>
          </a:p>
          <a:p>
            <a:r>
              <a:rPr lang="en-US" sz="6600" dirty="0" smtClean="0">
                <a:solidFill>
                  <a:srgbClr val="FFFFFF"/>
                </a:solidFill>
              </a:rPr>
              <a:t>Common Examples</a:t>
            </a:r>
            <a:endParaRPr lang="en-US" sz="6600" dirty="0">
              <a:solidFill>
                <a:srgbClr val="FFFFFF"/>
              </a:solidFill>
            </a:endParaRPr>
          </a:p>
        </p:txBody>
      </p:sp>
      <p:sp>
        <p:nvSpPr>
          <p:cNvPr id="6" name="TextBox 5"/>
          <p:cNvSpPr txBox="1"/>
          <p:nvPr/>
        </p:nvSpPr>
        <p:spPr>
          <a:xfrm>
            <a:off x="0" y="2936917"/>
            <a:ext cx="12192000" cy="3477875"/>
          </a:xfrm>
          <a:prstGeom prst="rect">
            <a:avLst/>
          </a:prstGeom>
          <a:noFill/>
        </p:spPr>
        <p:txBody>
          <a:bodyPr wrap="square" rtlCol="0">
            <a:spAutoFit/>
          </a:bodyPr>
          <a:lstStyle/>
          <a:p>
            <a:pPr marL="571500" indent="-571500">
              <a:buFont typeface="Arial"/>
              <a:buChar char="•"/>
            </a:pPr>
            <a:r>
              <a:rPr lang="en-US" sz="4400" dirty="0" smtClean="0">
                <a:solidFill>
                  <a:srgbClr val="FFFFFF"/>
                </a:solidFill>
              </a:rPr>
              <a:t>Meningitis (both viral and bacterial types) – Causes swelling of meningeal tissue surrounding brain and spinal cord. Can be severe and cause permanent brain damage or death. Bacterial type is more dangerous, and vaccinations are critical.</a:t>
            </a:r>
            <a:endParaRPr lang="en-US" sz="4400" dirty="0">
              <a:solidFill>
                <a:srgbClr val="FFFFFF"/>
              </a:solidFill>
            </a:endParaRPr>
          </a:p>
        </p:txBody>
      </p:sp>
    </p:spTree>
    <p:extLst>
      <p:ext uri="{BB962C8B-B14F-4D97-AF65-F5344CB8AC3E}">
        <p14:creationId xmlns:p14="http://schemas.microsoft.com/office/powerpoint/2010/main" val="33069222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endParaRPr lang="en-US" sz="6600" dirty="0">
              <a:solidFill>
                <a:srgbClr val="FFFFFF"/>
              </a:solidFill>
            </a:endParaRPr>
          </a:p>
        </p:txBody>
      </p:sp>
      <p:sp>
        <p:nvSpPr>
          <p:cNvPr id="6" name="TextBox 5"/>
          <p:cNvSpPr txBox="1"/>
          <p:nvPr/>
        </p:nvSpPr>
        <p:spPr>
          <a:xfrm>
            <a:off x="0" y="2359604"/>
            <a:ext cx="12192000" cy="2431435"/>
          </a:xfrm>
          <a:prstGeom prst="rect">
            <a:avLst/>
          </a:prstGeom>
          <a:noFill/>
        </p:spPr>
        <p:txBody>
          <a:bodyPr wrap="square" rtlCol="0">
            <a:spAutoFit/>
          </a:bodyPr>
          <a:lstStyle/>
          <a:p>
            <a:pPr marL="571500" indent="-571500">
              <a:buFont typeface="Arial"/>
              <a:buChar char="•"/>
            </a:pPr>
            <a:endParaRPr lang="en-US" sz="4400" dirty="0" smtClean="0">
              <a:solidFill>
                <a:srgbClr val="FFFFFF"/>
              </a:solidFill>
            </a:endParaRPr>
          </a:p>
          <a:p>
            <a:pPr algn="ctr"/>
            <a:r>
              <a:rPr lang="en-US" sz="5400" dirty="0" smtClean="0">
                <a:solidFill>
                  <a:srgbClr val="FFFFFF"/>
                </a:solidFill>
              </a:rPr>
              <a:t> What do all these common diseases have in common? </a:t>
            </a:r>
            <a:endParaRPr lang="en-US" sz="5400" dirty="0">
              <a:solidFill>
                <a:srgbClr val="FFFFFF"/>
              </a:solidFill>
            </a:endParaRPr>
          </a:p>
        </p:txBody>
      </p:sp>
    </p:spTree>
    <p:extLst>
      <p:ext uri="{BB962C8B-B14F-4D97-AF65-F5344CB8AC3E}">
        <p14:creationId xmlns:p14="http://schemas.microsoft.com/office/powerpoint/2010/main" val="244124743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endParaRPr lang="en-US" sz="6600" dirty="0">
              <a:solidFill>
                <a:srgbClr val="FFFFFF"/>
              </a:solidFill>
            </a:endParaRPr>
          </a:p>
        </p:txBody>
      </p:sp>
      <p:sp>
        <p:nvSpPr>
          <p:cNvPr id="6" name="TextBox 5"/>
          <p:cNvSpPr txBox="1"/>
          <p:nvPr/>
        </p:nvSpPr>
        <p:spPr>
          <a:xfrm>
            <a:off x="0" y="2359604"/>
            <a:ext cx="12192000" cy="1600438"/>
          </a:xfrm>
          <a:prstGeom prst="rect">
            <a:avLst/>
          </a:prstGeom>
          <a:noFill/>
        </p:spPr>
        <p:txBody>
          <a:bodyPr wrap="square" rtlCol="0">
            <a:spAutoFit/>
          </a:bodyPr>
          <a:lstStyle/>
          <a:p>
            <a:pPr marL="571500" indent="-571500">
              <a:buFont typeface="Arial"/>
              <a:buChar char="•"/>
            </a:pPr>
            <a:endParaRPr lang="en-US" sz="4400" dirty="0" smtClean="0">
              <a:solidFill>
                <a:srgbClr val="FFFFFF"/>
              </a:solidFill>
            </a:endParaRPr>
          </a:p>
          <a:p>
            <a:pPr algn="ctr"/>
            <a:r>
              <a:rPr lang="en-US" sz="5400" dirty="0" smtClean="0">
                <a:solidFill>
                  <a:srgbClr val="FFFFFF"/>
                </a:solidFill>
              </a:rPr>
              <a:t> Steps can be taken to prevent them!</a:t>
            </a:r>
            <a:endParaRPr lang="en-US" sz="5400" dirty="0">
              <a:solidFill>
                <a:srgbClr val="FFFFFF"/>
              </a:solidFill>
            </a:endParaRPr>
          </a:p>
        </p:txBody>
      </p:sp>
    </p:spTree>
    <p:extLst>
      <p:ext uri="{BB962C8B-B14F-4D97-AF65-F5344CB8AC3E}">
        <p14:creationId xmlns:p14="http://schemas.microsoft.com/office/powerpoint/2010/main" val="14993972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endParaRPr lang="en-US" sz="6600" dirty="0">
              <a:solidFill>
                <a:srgbClr val="FFFFFF"/>
              </a:solidFill>
            </a:endParaRPr>
          </a:p>
        </p:txBody>
      </p:sp>
      <p:sp>
        <p:nvSpPr>
          <p:cNvPr id="6" name="TextBox 5"/>
          <p:cNvSpPr txBox="1"/>
          <p:nvPr/>
        </p:nvSpPr>
        <p:spPr>
          <a:xfrm>
            <a:off x="0" y="2359604"/>
            <a:ext cx="12192000" cy="1600438"/>
          </a:xfrm>
          <a:prstGeom prst="rect">
            <a:avLst/>
          </a:prstGeom>
          <a:noFill/>
        </p:spPr>
        <p:txBody>
          <a:bodyPr wrap="square" rtlCol="0">
            <a:spAutoFit/>
          </a:bodyPr>
          <a:lstStyle/>
          <a:p>
            <a:pPr marL="571500" indent="-571500">
              <a:buFont typeface="Arial"/>
              <a:buChar char="•"/>
            </a:pPr>
            <a:endParaRPr lang="en-US" sz="4400" dirty="0" smtClean="0">
              <a:solidFill>
                <a:srgbClr val="FFFFFF"/>
              </a:solidFill>
            </a:endParaRPr>
          </a:p>
          <a:p>
            <a:pPr algn="ctr"/>
            <a:r>
              <a:rPr lang="en-US" sz="5400" dirty="0" smtClean="0">
                <a:solidFill>
                  <a:srgbClr val="FFFFFF"/>
                </a:solidFill>
              </a:rPr>
              <a:t> Steps can be taken to prevent them!</a:t>
            </a:r>
            <a:endParaRPr lang="en-US" sz="5400" dirty="0">
              <a:solidFill>
                <a:srgbClr val="FFFFFF"/>
              </a:solidFill>
            </a:endParaRPr>
          </a:p>
        </p:txBody>
      </p:sp>
    </p:spTree>
    <p:extLst>
      <p:ext uri="{BB962C8B-B14F-4D97-AF65-F5344CB8AC3E}">
        <p14:creationId xmlns:p14="http://schemas.microsoft.com/office/powerpoint/2010/main" val="22196390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r>
              <a:rPr lang="en-US" sz="6600" dirty="0" smtClean="0">
                <a:solidFill>
                  <a:srgbClr val="FFFFFF"/>
                </a:solidFill>
              </a:rPr>
              <a:t>Preventive Measures</a:t>
            </a:r>
            <a:endParaRPr lang="en-US" sz="6600" dirty="0">
              <a:solidFill>
                <a:srgbClr val="FFFFFF"/>
              </a:solidFill>
            </a:endParaRPr>
          </a:p>
        </p:txBody>
      </p:sp>
      <p:sp>
        <p:nvSpPr>
          <p:cNvPr id="6" name="TextBox 5"/>
          <p:cNvSpPr txBox="1"/>
          <p:nvPr/>
        </p:nvSpPr>
        <p:spPr>
          <a:xfrm>
            <a:off x="230900" y="2375950"/>
            <a:ext cx="12192000" cy="4985980"/>
          </a:xfrm>
          <a:prstGeom prst="rect">
            <a:avLst/>
          </a:prstGeom>
          <a:noFill/>
        </p:spPr>
        <p:txBody>
          <a:bodyPr wrap="square" rtlCol="0">
            <a:spAutoFit/>
          </a:bodyPr>
          <a:lstStyle/>
          <a:p>
            <a:pPr marL="571500" indent="-571500">
              <a:buFont typeface="Arial"/>
              <a:buChar char="•"/>
            </a:pPr>
            <a:endParaRPr lang="en-US" sz="4400" dirty="0" smtClean="0">
              <a:solidFill>
                <a:srgbClr val="FFFFFF"/>
              </a:solidFill>
            </a:endParaRPr>
          </a:p>
          <a:p>
            <a:pPr marL="685800" indent="-685800">
              <a:buFont typeface="Arial"/>
              <a:buChar char="•"/>
            </a:pPr>
            <a:r>
              <a:rPr lang="en-US" sz="4400" dirty="0" smtClean="0">
                <a:solidFill>
                  <a:srgbClr val="FFFFFF"/>
                </a:solidFill>
              </a:rPr>
              <a:t>E. coli – sanitation</a:t>
            </a:r>
          </a:p>
          <a:p>
            <a:pPr marL="685800" indent="-685800">
              <a:buFont typeface="Arial"/>
              <a:buChar char="•"/>
            </a:pPr>
            <a:r>
              <a:rPr lang="en-US" sz="4400" dirty="0" smtClean="0">
                <a:solidFill>
                  <a:srgbClr val="FFFFFF"/>
                </a:solidFill>
              </a:rPr>
              <a:t>Tetanus - vaccine</a:t>
            </a:r>
          </a:p>
          <a:p>
            <a:pPr marL="685800" indent="-685800">
              <a:buFont typeface="Arial"/>
              <a:buChar char="•"/>
            </a:pPr>
            <a:r>
              <a:rPr lang="en-US" sz="4400" dirty="0" smtClean="0">
                <a:solidFill>
                  <a:srgbClr val="FFFFFF"/>
                </a:solidFill>
              </a:rPr>
              <a:t>AIDS – protected sex/ abstinence</a:t>
            </a:r>
          </a:p>
          <a:p>
            <a:pPr marL="685800" indent="-685800">
              <a:buFont typeface="Arial"/>
              <a:buChar char="•"/>
            </a:pPr>
            <a:r>
              <a:rPr lang="en-US" sz="4400" dirty="0" smtClean="0">
                <a:solidFill>
                  <a:srgbClr val="FFFFFF"/>
                </a:solidFill>
              </a:rPr>
              <a:t>Encephalitis – vaccine when applicable, avoid mosquito-heavy areas/ mosquito repellent</a:t>
            </a:r>
          </a:p>
          <a:p>
            <a:pPr marL="685800" indent="-685800">
              <a:buFont typeface="Arial"/>
              <a:buChar char="•"/>
            </a:pPr>
            <a:endParaRPr lang="en-US" sz="5400" dirty="0">
              <a:solidFill>
                <a:srgbClr val="FFFFFF"/>
              </a:solidFill>
            </a:endParaRPr>
          </a:p>
        </p:txBody>
      </p:sp>
      <p:pic>
        <p:nvPicPr>
          <p:cNvPr id="2" name="Picture 1"/>
          <p:cNvPicPr>
            <a:picLocks noChangeAspect="1"/>
          </p:cNvPicPr>
          <p:nvPr/>
        </p:nvPicPr>
        <p:blipFill>
          <a:blip r:embed="rId3"/>
          <a:stretch>
            <a:fillRect/>
          </a:stretch>
        </p:blipFill>
        <p:spPr>
          <a:xfrm>
            <a:off x="8502576" y="1263878"/>
            <a:ext cx="3689424" cy="3301796"/>
          </a:xfrm>
          <a:prstGeom prst="rect">
            <a:avLst/>
          </a:prstGeom>
        </p:spPr>
      </p:pic>
    </p:spTree>
    <p:extLst>
      <p:ext uri="{BB962C8B-B14F-4D97-AF65-F5344CB8AC3E}">
        <p14:creationId xmlns:p14="http://schemas.microsoft.com/office/powerpoint/2010/main" val="307564854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r>
              <a:rPr lang="en-US" sz="6600" dirty="0" smtClean="0">
                <a:solidFill>
                  <a:srgbClr val="FFFFFF"/>
                </a:solidFill>
              </a:rPr>
              <a:t>Topics for Public Health Merit Badge</a:t>
            </a:r>
            <a:endParaRPr lang="en-US" sz="6600" dirty="0">
              <a:solidFill>
                <a:srgbClr val="FFFFFF"/>
              </a:solidFill>
            </a:endParaRPr>
          </a:p>
        </p:txBody>
      </p:sp>
      <p:sp>
        <p:nvSpPr>
          <p:cNvPr id="6" name="TextBox 5"/>
          <p:cNvSpPr txBox="1"/>
          <p:nvPr/>
        </p:nvSpPr>
        <p:spPr>
          <a:xfrm>
            <a:off x="609600" y="3420533"/>
            <a:ext cx="6558206" cy="3477875"/>
          </a:xfrm>
          <a:prstGeom prst="rect">
            <a:avLst/>
          </a:prstGeom>
          <a:noFill/>
        </p:spPr>
        <p:txBody>
          <a:bodyPr wrap="none" rtlCol="0">
            <a:spAutoFit/>
          </a:bodyPr>
          <a:lstStyle/>
          <a:p>
            <a:pPr marL="571500" indent="-571500">
              <a:buFont typeface="Arial"/>
              <a:buChar char="•"/>
            </a:pPr>
            <a:r>
              <a:rPr lang="en-US" sz="4400" dirty="0" smtClean="0"/>
              <a:t>Definition of Public Health</a:t>
            </a:r>
          </a:p>
          <a:p>
            <a:pPr marL="571500" indent="-571500">
              <a:buFont typeface="Arial"/>
              <a:buChar char="•"/>
            </a:pPr>
            <a:r>
              <a:rPr lang="en-US" sz="4400" dirty="0" smtClean="0"/>
              <a:t>Immunizations</a:t>
            </a:r>
          </a:p>
          <a:p>
            <a:pPr marL="571500" indent="-571500">
              <a:buFont typeface="Arial"/>
              <a:buChar char="•"/>
            </a:pPr>
            <a:r>
              <a:rPr lang="en-US" sz="4400" dirty="0" smtClean="0"/>
              <a:t>Drinking water</a:t>
            </a:r>
          </a:p>
          <a:p>
            <a:pPr marL="571500" indent="-571500">
              <a:buFont typeface="Arial"/>
              <a:buChar char="•"/>
            </a:pPr>
            <a:r>
              <a:rPr lang="en-US" sz="4400" dirty="0" smtClean="0"/>
              <a:t>Disease vectors</a:t>
            </a:r>
          </a:p>
          <a:p>
            <a:pPr marL="571500" indent="-571500">
              <a:buFont typeface="Arial"/>
              <a:buChar char="•"/>
            </a:pPr>
            <a:endParaRPr lang="en-US" sz="4400" dirty="0">
              <a:solidFill>
                <a:srgbClr val="000000"/>
              </a:solidFill>
            </a:endParaRPr>
          </a:p>
        </p:txBody>
      </p:sp>
    </p:spTree>
    <p:extLst>
      <p:ext uri="{BB962C8B-B14F-4D97-AF65-F5344CB8AC3E}">
        <p14:creationId xmlns:p14="http://schemas.microsoft.com/office/powerpoint/2010/main" val="45610333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r>
              <a:rPr lang="en-US" sz="6600" dirty="0" smtClean="0">
                <a:solidFill>
                  <a:srgbClr val="FFFFFF"/>
                </a:solidFill>
              </a:rPr>
              <a:t>Preventive Measures</a:t>
            </a:r>
            <a:endParaRPr lang="en-US" sz="6600" dirty="0">
              <a:solidFill>
                <a:srgbClr val="FFFFFF"/>
              </a:solidFill>
            </a:endParaRPr>
          </a:p>
        </p:txBody>
      </p:sp>
      <p:sp>
        <p:nvSpPr>
          <p:cNvPr id="6" name="TextBox 5"/>
          <p:cNvSpPr txBox="1"/>
          <p:nvPr/>
        </p:nvSpPr>
        <p:spPr>
          <a:xfrm>
            <a:off x="0" y="2433682"/>
            <a:ext cx="12192000" cy="4985980"/>
          </a:xfrm>
          <a:prstGeom prst="rect">
            <a:avLst/>
          </a:prstGeom>
          <a:noFill/>
        </p:spPr>
        <p:txBody>
          <a:bodyPr wrap="square" rtlCol="0">
            <a:spAutoFit/>
          </a:bodyPr>
          <a:lstStyle/>
          <a:p>
            <a:pPr marL="571500" indent="-571500">
              <a:buFont typeface="Arial"/>
              <a:buChar char="•"/>
            </a:pPr>
            <a:endParaRPr lang="en-US" sz="4400" dirty="0" smtClean="0">
              <a:solidFill>
                <a:srgbClr val="FFFFFF"/>
              </a:solidFill>
            </a:endParaRPr>
          </a:p>
          <a:p>
            <a:pPr marL="685800" indent="-685800">
              <a:buFont typeface="Arial"/>
              <a:buChar char="•"/>
            </a:pPr>
            <a:r>
              <a:rPr lang="en-US" sz="4400" dirty="0" smtClean="0">
                <a:solidFill>
                  <a:srgbClr val="FFFFFF"/>
                </a:solidFill>
              </a:rPr>
              <a:t>Salmonellosis – sanitation</a:t>
            </a:r>
          </a:p>
          <a:p>
            <a:pPr marL="685800" indent="-685800">
              <a:buFont typeface="Arial"/>
              <a:buChar char="•"/>
            </a:pPr>
            <a:r>
              <a:rPr lang="en-US" sz="4400" dirty="0" smtClean="0">
                <a:solidFill>
                  <a:srgbClr val="FFFFFF"/>
                </a:solidFill>
              </a:rPr>
              <a:t>Lyme disease – checking clothing for ticks, closed toe shoes</a:t>
            </a:r>
          </a:p>
          <a:p>
            <a:pPr marL="685800" indent="-685800">
              <a:buFont typeface="Arial"/>
              <a:buChar char="•"/>
            </a:pPr>
            <a:r>
              <a:rPr lang="en-US" sz="4400" dirty="0" smtClean="0">
                <a:solidFill>
                  <a:srgbClr val="FFFFFF"/>
                </a:solidFill>
              </a:rPr>
              <a:t>West Nile Virus – avoid mosquito-heavy areas, prevent stagnant water areas, repellent</a:t>
            </a:r>
          </a:p>
          <a:p>
            <a:pPr marL="685800" indent="-685800">
              <a:buFont typeface="Arial"/>
              <a:buChar char="•"/>
            </a:pPr>
            <a:endParaRPr lang="en-US" sz="5400" dirty="0">
              <a:solidFill>
                <a:srgbClr val="FFFFFF"/>
              </a:solidFill>
            </a:endParaRPr>
          </a:p>
        </p:txBody>
      </p:sp>
      <p:pic>
        <p:nvPicPr>
          <p:cNvPr id="4" name="Picture 3"/>
          <p:cNvPicPr>
            <a:picLocks noChangeAspect="1"/>
          </p:cNvPicPr>
          <p:nvPr/>
        </p:nvPicPr>
        <p:blipFill>
          <a:blip r:embed="rId3"/>
          <a:stretch>
            <a:fillRect/>
          </a:stretch>
        </p:blipFill>
        <p:spPr>
          <a:xfrm>
            <a:off x="153933" y="1055495"/>
            <a:ext cx="3173926" cy="2110991"/>
          </a:xfrm>
          <a:prstGeom prst="rect">
            <a:avLst/>
          </a:prstGeom>
        </p:spPr>
      </p:pic>
    </p:spTree>
    <p:extLst>
      <p:ext uri="{BB962C8B-B14F-4D97-AF65-F5344CB8AC3E}">
        <p14:creationId xmlns:p14="http://schemas.microsoft.com/office/powerpoint/2010/main" val="134639983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r>
              <a:rPr lang="en-US" sz="6600" dirty="0" smtClean="0">
                <a:solidFill>
                  <a:srgbClr val="FFFFFF"/>
                </a:solidFill>
              </a:rPr>
              <a:t>Preventive Measures</a:t>
            </a:r>
            <a:endParaRPr lang="en-US" sz="6600" dirty="0">
              <a:solidFill>
                <a:srgbClr val="FFFFFF"/>
              </a:solidFill>
            </a:endParaRPr>
          </a:p>
        </p:txBody>
      </p:sp>
      <p:sp>
        <p:nvSpPr>
          <p:cNvPr id="6" name="TextBox 5"/>
          <p:cNvSpPr txBox="1"/>
          <p:nvPr/>
        </p:nvSpPr>
        <p:spPr>
          <a:xfrm>
            <a:off x="0" y="2433682"/>
            <a:ext cx="12192000" cy="4308872"/>
          </a:xfrm>
          <a:prstGeom prst="rect">
            <a:avLst/>
          </a:prstGeom>
          <a:noFill/>
        </p:spPr>
        <p:txBody>
          <a:bodyPr wrap="square" rtlCol="0">
            <a:spAutoFit/>
          </a:bodyPr>
          <a:lstStyle/>
          <a:p>
            <a:pPr marL="571500" indent="-571500">
              <a:buFont typeface="Arial"/>
              <a:buChar char="•"/>
            </a:pPr>
            <a:endParaRPr lang="en-US" sz="4400" dirty="0" smtClean="0">
              <a:solidFill>
                <a:srgbClr val="FFFFFF"/>
              </a:solidFill>
            </a:endParaRPr>
          </a:p>
          <a:p>
            <a:pPr marL="685800" indent="-685800">
              <a:buFont typeface="Arial"/>
              <a:buChar char="•"/>
            </a:pPr>
            <a:r>
              <a:rPr lang="en-US" sz="4400" dirty="0" smtClean="0">
                <a:solidFill>
                  <a:srgbClr val="FFFFFF"/>
                </a:solidFill>
              </a:rPr>
              <a:t>Influenza – vaccine, hand washing</a:t>
            </a:r>
          </a:p>
          <a:p>
            <a:pPr marL="685800" indent="-685800">
              <a:buFont typeface="Arial"/>
              <a:buChar char="•"/>
            </a:pPr>
            <a:r>
              <a:rPr lang="en-US" sz="4400" dirty="0" smtClean="0">
                <a:solidFill>
                  <a:srgbClr val="FFFFFF"/>
                </a:solidFill>
              </a:rPr>
              <a:t>Meningitis – vaccine</a:t>
            </a:r>
          </a:p>
          <a:p>
            <a:pPr marL="685800" indent="-685800">
              <a:buFont typeface="Arial"/>
              <a:buChar char="•"/>
            </a:pPr>
            <a:r>
              <a:rPr lang="en-US" sz="4400" dirty="0" smtClean="0">
                <a:solidFill>
                  <a:srgbClr val="FFFFFF"/>
                </a:solidFill>
              </a:rPr>
              <a:t>Lead poisoning – keep buildings up to code, drink only safe water, regular calcium and iron in diet</a:t>
            </a:r>
          </a:p>
          <a:p>
            <a:pPr marL="685800" indent="-685800">
              <a:buFont typeface="Arial"/>
              <a:buChar char="•"/>
            </a:pPr>
            <a:endParaRPr lang="en-US" sz="5400" dirty="0">
              <a:solidFill>
                <a:srgbClr val="FFFFFF"/>
              </a:solidFill>
            </a:endParaRPr>
          </a:p>
        </p:txBody>
      </p:sp>
    </p:spTree>
    <p:extLst>
      <p:ext uri="{BB962C8B-B14F-4D97-AF65-F5344CB8AC3E}">
        <p14:creationId xmlns:p14="http://schemas.microsoft.com/office/powerpoint/2010/main" val="217980257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34017"/>
            <a:ext cx="10515600" cy="1180041"/>
          </a:xfrm>
        </p:spPr>
        <p:txBody>
          <a:bodyPr/>
          <a:lstStyle/>
          <a:p>
            <a:r>
              <a:rPr lang="en-US" dirty="0" smtClean="0"/>
              <a:t>Influenza Virus</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116583" y="1214058"/>
            <a:ext cx="8254674" cy="5643942"/>
          </a:xfrm>
          <a:prstGeom prst="rect">
            <a:avLst/>
          </a:prstGeom>
        </p:spPr>
      </p:pic>
    </p:spTree>
    <p:extLst>
      <p:ext uri="{BB962C8B-B14F-4D97-AF65-F5344CB8AC3E}">
        <p14:creationId xmlns:p14="http://schemas.microsoft.com/office/powerpoint/2010/main" val="2446774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r>
              <a:rPr lang="en-US" sz="6600" dirty="0" smtClean="0">
                <a:solidFill>
                  <a:srgbClr val="FFFFFF"/>
                </a:solidFill>
              </a:rPr>
              <a:t>Immunization</a:t>
            </a:r>
            <a:endParaRPr lang="en-US" sz="6600" dirty="0">
              <a:solidFill>
                <a:srgbClr val="FFFFFF"/>
              </a:solidFill>
            </a:endParaRPr>
          </a:p>
        </p:txBody>
      </p:sp>
      <p:sp>
        <p:nvSpPr>
          <p:cNvPr id="6" name="TextBox 5"/>
          <p:cNvSpPr txBox="1"/>
          <p:nvPr/>
        </p:nvSpPr>
        <p:spPr>
          <a:xfrm>
            <a:off x="0" y="1933575"/>
            <a:ext cx="12192000" cy="4924425"/>
          </a:xfrm>
          <a:prstGeom prst="rect">
            <a:avLst/>
          </a:prstGeom>
          <a:noFill/>
        </p:spPr>
        <p:txBody>
          <a:bodyPr wrap="square" rtlCol="0">
            <a:spAutoFit/>
          </a:bodyPr>
          <a:lstStyle/>
          <a:p>
            <a:pPr marL="571500" indent="-571500">
              <a:buFont typeface="Arial"/>
              <a:buChar char="•"/>
            </a:pPr>
            <a:endParaRPr lang="en-US" sz="4400" dirty="0" smtClean="0">
              <a:solidFill>
                <a:srgbClr val="FFFFFF"/>
              </a:solidFill>
            </a:endParaRPr>
          </a:p>
          <a:p>
            <a:r>
              <a:rPr lang="en-US" sz="5400" dirty="0" smtClean="0">
                <a:solidFill>
                  <a:srgbClr val="FFFFFF"/>
                </a:solidFill>
              </a:rPr>
              <a:t>Immunization, also known as vaccination or inoculation, is the process of stimulating the body to create antibodies against a disease. This gives you protection from the disease in the future.</a:t>
            </a:r>
            <a:endParaRPr lang="en-US" sz="5400" dirty="0">
              <a:solidFill>
                <a:srgbClr val="FFFFFF"/>
              </a:solidFill>
            </a:endParaRPr>
          </a:p>
        </p:txBody>
      </p:sp>
    </p:spTree>
    <p:extLst>
      <p:ext uri="{BB962C8B-B14F-4D97-AF65-F5344CB8AC3E}">
        <p14:creationId xmlns:p14="http://schemas.microsoft.com/office/powerpoint/2010/main" val="116898020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r>
              <a:rPr lang="en-US" sz="6600" dirty="0" smtClean="0">
                <a:solidFill>
                  <a:srgbClr val="FFFFFF"/>
                </a:solidFill>
              </a:rPr>
              <a:t>Immunization</a:t>
            </a:r>
            <a:endParaRPr lang="en-US" sz="6600" dirty="0">
              <a:solidFill>
                <a:srgbClr val="FFFFFF"/>
              </a:solidFill>
            </a:endParaRPr>
          </a:p>
        </p:txBody>
      </p:sp>
      <p:sp>
        <p:nvSpPr>
          <p:cNvPr id="6" name="TextBox 5"/>
          <p:cNvSpPr txBox="1"/>
          <p:nvPr/>
        </p:nvSpPr>
        <p:spPr>
          <a:xfrm>
            <a:off x="0" y="2838033"/>
            <a:ext cx="12192000" cy="3477875"/>
          </a:xfrm>
          <a:prstGeom prst="rect">
            <a:avLst/>
          </a:prstGeom>
          <a:noFill/>
        </p:spPr>
        <p:txBody>
          <a:bodyPr wrap="square" rtlCol="0">
            <a:spAutoFit/>
          </a:bodyPr>
          <a:lstStyle/>
          <a:p>
            <a:pPr marL="571500" indent="-571500">
              <a:buFont typeface="Arial"/>
              <a:buChar char="•"/>
            </a:pPr>
            <a:endParaRPr lang="en-US" sz="4400" dirty="0" smtClean="0">
              <a:solidFill>
                <a:srgbClr val="FFFFFF"/>
              </a:solidFill>
            </a:endParaRPr>
          </a:p>
          <a:p>
            <a:r>
              <a:rPr lang="en-US" sz="4400" dirty="0" smtClean="0">
                <a:solidFill>
                  <a:srgbClr val="FFFFFF"/>
                </a:solidFill>
              </a:rPr>
              <a:t>A sample of a weak, killed, or similar pathogen is introduced to the body. The body’s natural immune responses respond with protective antibodies to prevent future disease if exposed again.</a:t>
            </a:r>
            <a:endParaRPr lang="en-US" sz="4400" dirty="0">
              <a:solidFill>
                <a:srgbClr val="FFFFFF"/>
              </a:solidFill>
            </a:endParaRPr>
          </a:p>
        </p:txBody>
      </p:sp>
    </p:spTree>
    <p:extLst>
      <p:ext uri="{BB962C8B-B14F-4D97-AF65-F5344CB8AC3E}">
        <p14:creationId xmlns:p14="http://schemas.microsoft.com/office/powerpoint/2010/main" val="82888850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r>
              <a:rPr lang="en-US" sz="6600" dirty="0" smtClean="0">
                <a:solidFill>
                  <a:srgbClr val="FFFFFF"/>
                </a:solidFill>
              </a:rPr>
              <a:t>Edward Jenner</a:t>
            </a:r>
            <a:endParaRPr lang="en-US" sz="6600" dirty="0">
              <a:solidFill>
                <a:srgbClr val="FFFFFF"/>
              </a:solidFill>
            </a:endParaRPr>
          </a:p>
        </p:txBody>
      </p:sp>
      <p:pic>
        <p:nvPicPr>
          <p:cNvPr id="2" name="Picture 1"/>
          <p:cNvPicPr>
            <a:picLocks noChangeAspect="1"/>
          </p:cNvPicPr>
          <p:nvPr/>
        </p:nvPicPr>
        <p:blipFill>
          <a:blip r:embed="rId3"/>
          <a:stretch>
            <a:fillRect/>
          </a:stretch>
        </p:blipFill>
        <p:spPr>
          <a:xfrm>
            <a:off x="831850" y="1265454"/>
            <a:ext cx="10486126" cy="5099601"/>
          </a:xfrm>
          <a:prstGeom prst="rect">
            <a:avLst/>
          </a:prstGeom>
        </p:spPr>
      </p:pic>
    </p:spTree>
    <p:extLst>
      <p:ext uri="{BB962C8B-B14F-4D97-AF65-F5344CB8AC3E}">
        <p14:creationId xmlns:p14="http://schemas.microsoft.com/office/powerpoint/2010/main" val="52754401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18892"/>
            <a:ext cx="10515600" cy="1180041"/>
          </a:xfrm>
        </p:spPr>
        <p:txBody>
          <a:bodyPr/>
          <a:lstStyle/>
          <a:p>
            <a:r>
              <a:rPr lang="en-US" dirty="0" smtClean="0"/>
              <a:t>Immunization</a:t>
            </a:r>
            <a:endParaRPr lang="en-US" dirty="0"/>
          </a:p>
        </p:txBody>
      </p:sp>
      <p:sp>
        <p:nvSpPr>
          <p:cNvPr id="3" name="Text Placeholder 2"/>
          <p:cNvSpPr>
            <a:spLocks noGrp="1"/>
          </p:cNvSpPr>
          <p:nvPr>
            <p:ph type="body" idx="1"/>
          </p:nvPr>
        </p:nvSpPr>
        <p:spPr>
          <a:xfrm>
            <a:off x="697158" y="3088448"/>
            <a:ext cx="10515600" cy="3935529"/>
          </a:xfrm>
        </p:spPr>
        <p:txBody>
          <a:bodyPr>
            <a:normAutofit/>
          </a:bodyPr>
          <a:lstStyle/>
          <a:p>
            <a:pPr marL="571500" indent="-571500" algn="l">
              <a:buFont typeface="Arial"/>
              <a:buChar char="•"/>
            </a:pPr>
            <a:r>
              <a:rPr lang="en-US" sz="4000" dirty="0" smtClean="0">
                <a:solidFill>
                  <a:schemeClr val="tx1"/>
                </a:solidFill>
              </a:rPr>
              <a:t>Edward Jenner noticed that people who were previously ill with cowpox were protected from smallpox.</a:t>
            </a:r>
          </a:p>
          <a:p>
            <a:pPr marL="571500" indent="-571500" algn="l">
              <a:buFont typeface="Arial"/>
              <a:buChar char="•"/>
            </a:pPr>
            <a:r>
              <a:rPr lang="en-US" sz="4000" dirty="0" smtClean="0">
                <a:solidFill>
                  <a:schemeClr val="tx1"/>
                </a:solidFill>
              </a:rPr>
              <a:t>His observation formed the basis of vaccinations (</a:t>
            </a:r>
            <a:r>
              <a:rPr lang="en-US" sz="4000" dirty="0" err="1" smtClean="0">
                <a:solidFill>
                  <a:schemeClr val="tx1"/>
                </a:solidFill>
              </a:rPr>
              <a:t>vacca</a:t>
            </a:r>
            <a:r>
              <a:rPr lang="en-US" sz="4000" dirty="0" smtClean="0">
                <a:solidFill>
                  <a:schemeClr val="tx1"/>
                </a:solidFill>
              </a:rPr>
              <a:t> = cow in Latin)</a:t>
            </a:r>
          </a:p>
          <a:p>
            <a:pPr marL="571500" indent="-571500" algn="l">
              <a:buFont typeface="Arial"/>
              <a:buChar char="•"/>
            </a:pPr>
            <a:r>
              <a:rPr lang="en-US" sz="4000" dirty="0" smtClean="0">
                <a:solidFill>
                  <a:schemeClr val="tx1"/>
                </a:solidFill>
              </a:rPr>
              <a:t>Basic principle: Help your body help itself!</a:t>
            </a:r>
          </a:p>
          <a:p>
            <a:pPr marL="571500" indent="-571500" algn="l">
              <a:buFont typeface="Arial"/>
              <a:buChar char="•"/>
            </a:pPr>
            <a:endParaRPr lang="en-US" sz="4000" dirty="0" smtClean="0">
              <a:solidFill>
                <a:schemeClr val="tx1"/>
              </a:solidFill>
            </a:endParaRPr>
          </a:p>
          <a:p>
            <a:pPr marL="571500" indent="-571500" algn="l">
              <a:buFont typeface="Arial"/>
              <a:buChar char="•"/>
            </a:pPr>
            <a:endParaRPr lang="en-US" sz="4400" dirty="0">
              <a:solidFill>
                <a:schemeClr val="tx1"/>
              </a:solidFill>
            </a:endParaRPr>
          </a:p>
        </p:txBody>
      </p:sp>
    </p:spTree>
    <p:extLst>
      <p:ext uri="{BB962C8B-B14F-4D97-AF65-F5344CB8AC3E}">
        <p14:creationId xmlns:p14="http://schemas.microsoft.com/office/powerpoint/2010/main" val="397139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260"/>
            <a:ext cx="12192000" cy="1180041"/>
          </a:xfrm>
        </p:spPr>
        <p:txBody>
          <a:bodyPr>
            <a:normAutofit/>
          </a:bodyPr>
          <a:lstStyle/>
          <a:p>
            <a:r>
              <a:rPr lang="en-US" sz="4800" dirty="0" smtClean="0"/>
              <a:t>5 Diseases that should be Vaccinated against</a:t>
            </a:r>
            <a:endParaRPr lang="en-US" sz="4800" dirty="0"/>
          </a:p>
        </p:txBody>
      </p:sp>
      <p:sp>
        <p:nvSpPr>
          <p:cNvPr id="3" name="Text Placeholder 2"/>
          <p:cNvSpPr>
            <a:spLocks noGrp="1"/>
          </p:cNvSpPr>
          <p:nvPr>
            <p:ph type="body" idx="1"/>
          </p:nvPr>
        </p:nvSpPr>
        <p:spPr>
          <a:xfrm>
            <a:off x="562466" y="2761304"/>
            <a:ext cx="10515600" cy="3935529"/>
          </a:xfrm>
        </p:spPr>
        <p:txBody>
          <a:bodyPr>
            <a:normAutofit/>
          </a:bodyPr>
          <a:lstStyle/>
          <a:p>
            <a:pPr marL="571500" indent="-571500" algn="l">
              <a:buFont typeface="Arial"/>
              <a:buChar char="•"/>
            </a:pPr>
            <a:endParaRPr lang="en-US" sz="4000" dirty="0" smtClean="0">
              <a:solidFill>
                <a:schemeClr val="tx1"/>
              </a:solidFill>
            </a:endParaRPr>
          </a:p>
          <a:p>
            <a:pPr marL="571500" indent="-571500" algn="l">
              <a:buFont typeface="Arial"/>
              <a:buChar char="•"/>
            </a:pPr>
            <a:r>
              <a:rPr lang="en-US" sz="3600" dirty="0" smtClean="0">
                <a:solidFill>
                  <a:schemeClr val="tx1"/>
                </a:solidFill>
              </a:rPr>
              <a:t>Mumps</a:t>
            </a:r>
          </a:p>
          <a:p>
            <a:pPr marL="571500" indent="-571500" algn="l">
              <a:buFont typeface="Arial"/>
              <a:buChar char="•"/>
            </a:pPr>
            <a:r>
              <a:rPr lang="en-US" sz="3600" dirty="0" smtClean="0">
                <a:solidFill>
                  <a:schemeClr val="tx1"/>
                </a:solidFill>
              </a:rPr>
              <a:t>Meningitis</a:t>
            </a:r>
          </a:p>
          <a:p>
            <a:pPr marL="571500" indent="-571500" algn="l">
              <a:buFont typeface="Arial"/>
              <a:buChar char="•"/>
            </a:pPr>
            <a:r>
              <a:rPr lang="en-US" sz="3600" dirty="0" smtClean="0">
                <a:solidFill>
                  <a:schemeClr val="tx1"/>
                </a:solidFill>
              </a:rPr>
              <a:t>Rubella</a:t>
            </a:r>
          </a:p>
          <a:p>
            <a:pPr marL="571500" indent="-571500" algn="l">
              <a:buFont typeface="Arial"/>
              <a:buChar char="•"/>
            </a:pPr>
            <a:r>
              <a:rPr lang="en-US" sz="3600" dirty="0" smtClean="0">
                <a:solidFill>
                  <a:schemeClr val="tx1"/>
                </a:solidFill>
              </a:rPr>
              <a:t>Measles</a:t>
            </a:r>
          </a:p>
          <a:p>
            <a:pPr marL="571500" indent="-571500" algn="l">
              <a:buFont typeface="Arial"/>
              <a:buChar char="•"/>
            </a:pPr>
            <a:r>
              <a:rPr lang="en-US" sz="3600" dirty="0" err="1" smtClean="0">
                <a:solidFill>
                  <a:schemeClr val="tx1"/>
                </a:solidFill>
              </a:rPr>
              <a:t>Diptheria</a:t>
            </a:r>
            <a:endParaRPr lang="en-US" sz="3600" dirty="0" smtClean="0">
              <a:solidFill>
                <a:schemeClr val="tx1"/>
              </a:solidFill>
            </a:endParaRPr>
          </a:p>
          <a:p>
            <a:pPr marL="571500" indent="-571500" algn="l">
              <a:buFont typeface="Arial"/>
              <a:buChar char="•"/>
            </a:pPr>
            <a:endParaRPr lang="en-US" sz="3600" dirty="0">
              <a:solidFill>
                <a:schemeClr val="tx1"/>
              </a:solidFill>
            </a:endParaRPr>
          </a:p>
        </p:txBody>
      </p:sp>
    </p:spTree>
    <p:extLst>
      <p:ext uri="{BB962C8B-B14F-4D97-AF65-F5344CB8AC3E}">
        <p14:creationId xmlns:p14="http://schemas.microsoft.com/office/powerpoint/2010/main" val="3901242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260"/>
            <a:ext cx="12192000" cy="1180041"/>
          </a:xfrm>
        </p:spPr>
        <p:txBody>
          <a:bodyPr>
            <a:normAutofit/>
          </a:bodyPr>
          <a:lstStyle/>
          <a:p>
            <a:r>
              <a:rPr lang="en-US" sz="5400" dirty="0" smtClean="0"/>
              <a:t>Re-Immunizations</a:t>
            </a:r>
            <a:endParaRPr lang="en-US" sz="5400" dirty="0"/>
          </a:p>
        </p:txBody>
      </p:sp>
      <p:sp>
        <p:nvSpPr>
          <p:cNvPr id="3" name="Text Placeholder 2"/>
          <p:cNvSpPr>
            <a:spLocks noGrp="1"/>
          </p:cNvSpPr>
          <p:nvPr>
            <p:ph type="body" idx="1"/>
          </p:nvPr>
        </p:nvSpPr>
        <p:spPr>
          <a:xfrm>
            <a:off x="562466" y="2922471"/>
            <a:ext cx="10515600" cy="3935529"/>
          </a:xfrm>
        </p:spPr>
        <p:txBody>
          <a:bodyPr>
            <a:normAutofit lnSpcReduction="10000"/>
          </a:bodyPr>
          <a:lstStyle/>
          <a:p>
            <a:pPr marL="571500" indent="-571500" algn="l">
              <a:buFont typeface="Arial"/>
              <a:buChar char="•"/>
            </a:pPr>
            <a:endParaRPr lang="en-US" sz="4000" dirty="0" smtClean="0">
              <a:solidFill>
                <a:schemeClr val="tx1"/>
              </a:solidFill>
            </a:endParaRPr>
          </a:p>
          <a:p>
            <a:pPr marL="571500" indent="-571500" algn="l">
              <a:buFont typeface="Arial"/>
              <a:buChar char="•"/>
            </a:pPr>
            <a:r>
              <a:rPr lang="en-US" sz="3600" dirty="0" smtClean="0">
                <a:solidFill>
                  <a:schemeClr val="tx1"/>
                </a:solidFill>
              </a:rPr>
              <a:t>Not all vaccinations provide life-long protection.</a:t>
            </a:r>
          </a:p>
          <a:p>
            <a:pPr marL="571500" indent="-571500" algn="l">
              <a:buFont typeface="Arial"/>
              <a:buChar char="•"/>
            </a:pPr>
            <a:r>
              <a:rPr lang="en-US" sz="3600" dirty="0" smtClean="0">
                <a:solidFill>
                  <a:schemeClr val="tx1"/>
                </a:solidFill>
              </a:rPr>
              <a:t>Some vaccines need to be given “boosters,” like tetanus.</a:t>
            </a:r>
          </a:p>
          <a:p>
            <a:pPr marL="571500" indent="-571500" algn="l">
              <a:buFont typeface="Arial"/>
              <a:buChar char="•"/>
            </a:pPr>
            <a:r>
              <a:rPr lang="en-US" sz="3600" dirty="0" smtClean="0">
                <a:solidFill>
                  <a:schemeClr val="tx1"/>
                </a:solidFill>
              </a:rPr>
              <a:t>Others, like Influenza viruses, </a:t>
            </a:r>
            <a:r>
              <a:rPr lang="en-US" sz="3600" dirty="0" smtClean="0">
                <a:solidFill>
                  <a:schemeClr val="tx1"/>
                </a:solidFill>
              </a:rPr>
              <a:t>change from year to year through mutations. This is why you should get a flu shot every year.</a:t>
            </a:r>
          </a:p>
          <a:p>
            <a:pPr marL="571500" indent="-571500" algn="l">
              <a:buFont typeface="Arial"/>
              <a:buChar char="•"/>
            </a:pPr>
            <a:endParaRPr lang="en-US" sz="3600" dirty="0">
              <a:solidFill>
                <a:schemeClr val="tx1"/>
              </a:solidFill>
            </a:endParaRPr>
          </a:p>
        </p:txBody>
      </p:sp>
    </p:spTree>
    <p:extLst>
      <p:ext uri="{BB962C8B-B14F-4D97-AF65-F5344CB8AC3E}">
        <p14:creationId xmlns:p14="http://schemas.microsoft.com/office/powerpoint/2010/main" val="1048860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260"/>
            <a:ext cx="12192000" cy="1180041"/>
          </a:xfrm>
        </p:spPr>
        <p:txBody>
          <a:bodyPr>
            <a:normAutofit/>
          </a:bodyPr>
          <a:lstStyle/>
          <a:p>
            <a:r>
              <a:rPr lang="en-US" sz="5400" dirty="0" smtClean="0"/>
              <a:t>Immunizations</a:t>
            </a:r>
            <a:endParaRPr lang="en-US" sz="5400" dirty="0"/>
          </a:p>
        </p:txBody>
      </p:sp>
      <p:sp>
        <p:nvSpPr>
          <p:cNvPr id="3" name="Text Placeholder 2"/>
          <p:cNvSpPr>
            <a:spLocks noGrp="1"/>
          </p:cNvSpPr>
          <p:nvPr>
            <p:ph type="body" idx="1"/>
          </p:nvPr>
        </p:nvSpPr>
        <p:spPr>
          <a:xfrm>
            <a:off x="562466" y="2922471"/>
            <a:ext cx="10515600" cy="3935529"/>
          </a:xfrm>
        </p:spPr>
        <p:txBody>
          <a:bodyPr>
            <a:normAutofit/>
          </a:bodyPr>
          <a:lstStyle/>
          <a:p>
            <a:pPr marL="571500" indent="-571500" algn="l">
              <a:buFont typeface="Arial"/>
              <a:buChar char="•"/>
            </a:pPr>
            <a:endParaRPr lang="en-US" sz="4000" dirty="0" smtClean="0">
              <a:solidFill>
                <a:schemeClr val="tx1"/>
              </a:solidFill>
            </a:endParaRPr>
          </a:p>
          <a:p>
            <a:pPr marL="571500" indent="-571500" algn="l">
              <a:buFont typeface="Arial"/>
              <a:buChar char="•"/>
            </a:pPr>
            <a:r>
              <a:rPr lang="en-US" sz="3600" dirty="0" smtClean="0">
                <a:solidFill>
                  <a:schemeClr val="tx1"/>
                </a:solidFill>
              </a:rPr>
              <a:t>There are some diseases that we cannot vaccinate against for a variety of reasons.</a:t>
            </a:r>
          </a:p>
          <a:p>
            <a:pPr marL="571500" indent="-571500" algn="l">
              <a:buFont typeface="Arial"/>
              <a:buChar char="•"/>
            </a:pPr>
            <a:r>
              <a:rPr lang="en-US" sz="3600" dirty="0" smtClean="0">
                <a:solidFill>
                  <a:schemeClr val="tx1"/>
                </a:solidFill>
              </a:rPr>
              <a:t>West Nile, E. coli, AIDS, some forms of encephalitis, salmonellosis, Lyme disease, lead poisoning (no </a:t>
            </a:r>
            <a:r>
              <a:rPr lang="en-US" sz="3600" dirty="0" smtClean="0">
                <a:solidFill>
                  <a:schemeClr val="tx1"/>
                </a:solidFill>
              </a:rPr>
              <a:t>microorganism</a:t>
            </a:r>
            <a:r>
              <a:rPr lang="en-US" sz="3600" dirty="0" smtClean="0">
                <a:solidFill>
                  <a:schemeClr val="tx1"/>
                </a:solidFill>
              </a:rPr>
              <a:t> </a:t>
            </a:r>
            <a:r>
              <a:rPr lang="en-US" sz="3600" dirty="0" smtClean="0">
                <a:solidFill>
                  <a:schemeClr val="tx1"/>
                </a:solidFill>
              </a:rPr>
              <a:t>involved) just to name a few. </a:t>
            </a:r>
          </a:p>
          <a:p>
            <a:pPr marL="571500" indent="-571500" algn="l">
              <a:buFont typeface="Arial"/>
              <a:buChar char="•"/>
            </a:pPr>
            <a:endParaRPr lang="en-US" sz="3600" dirty="0">
              <a:solidFill>
                <a:schemeClr val="tx1"/>
              </a:solidFill>
            </a:endParaRPr>
          </a:p>
        </p:txBody>
      </p:sp>
    </p:spTree>
    <p:extLst>
      <p:ext uri="{BB962C8B-B14F-4D97-AF65-F5344CB8AC3E}">
        <p14:creationId xmlns:p14="http://schemas.microsoft.com/office/powerpoint/2010/main" val="200626727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r>
              <a:rPr lang="en-US" sz="6600" dirty="0" smtClean="0">
                <a:solidFill>
                  <a:srgbClr val="FFFFFF"/>
                </a:solidFill>
              </a:rPr>
              <a:t>Topics for Public Health Merit Badge (continued)</a:t>
            </a:r>
            <a:endParaRPr lang="en-US" sz="6600" dirty="0">
              <a:solidFill>
                <a:srgbClr val="FFFFFF"/>
              </a:solidFill>
            </a:endParaRPr>
          </a:p>
        </p:txBody>
      </p:sp>
      <p:sp>
        <p:nvSpPr>
          <p:cNvPr id="6" name="TextBox 5"/>
          <p:cNvSpPr txBox="1"/>
          <p:nvPr/>
        </p:nvSpPr>
        <p:spPr>
          <a:xfrm>
            <a:off x="403428" y="3200399"/>
            <a:ext cx="10944022" cy="3477875"/>
          </a:xfrm>
          <a:prstGeom prst="rect">
            <a:avLst/>
          </a:prstGeom>
          <a:noFill/>
        </p:spPr>
        <p:txBody>
          <a:bodyPr wrap="none" rtlCol="0">
            <a:spAutoFit/>
          </a:bodyPr>
          <a:lstStyle/>
          <a:p>
            <a:pPr marL="571500" indent="-571500">
              <a:buFont typeface="Arial"/>
              <a:buChar char="•"/>
            </a:pPr>
            <a:r>
              <a:rPr lang="en-US" sz="4400" dirty="0" smtClean="0">
                <a:solidFill>
                  <a:srgbClr val="FFFFFF"/>
                </a:solidFill>
              </a:rPr>
              <a:t>Food safety activity on campus</a:t>
            </a:r>
          </a:p>
          <a:p>
            <a:pPr marL="571500" indent="-571500">
              <a:buFont typeface="Arial"/>
              <a:buChar char="•"/>
            </a:pPr>
            <a:r>
              <a:rPr lang="en-US" sz="4400" dirty="0" smtClean="0">
                <a:solidFill>
                  <a:srgbClr val="FFFFFF"/>
                </a:solidFill>
              </a:rPr>
              <a:t>Pollution</a:t>
            </a:r>
          </a:p>
          <a:p>
            <a:pPr marL="571500" indent="-571500">
              <a:buFont typeface="Arial"/>
              <a:buChar char="•"/>
            </a:pPr>
            <a:r>
              <a:rPr lang="en-US" sz="4400" dirty="0" smtClean="0">
                <a:solidFill>
                  <a:srgbClr val="FFFFFF"/>
                </a:solidFill>
              </a:rPr>
              <a:t>Drugs</a:t>
            </a:r>
          </a:p>
          <a:p>
            <a:pPr marL="571500" indent="-571500">
              <a:buFont typeface="Arial"/>
              <a:buChar char="•"/>
            </a:pPr>
            <a:r>
              <a:rPr lang="en-US" sz="4400" dirty="0" smtClean="0">
                <a:solidFill>
                  <a:srgbClr val="FFFFFF"/>
                </a:solidFill>
              </a:rPr>
              <a:t>Meet with UNTHSC Public Health Department</a:t>
            </a:r>
          </a:p>
          <a:p>
            <a:pPr marL="571500" indent="-571500">
              <a:buFont typeface="Arial"/>
              <a:buChar char="•"/>
            </a:pPr>
            <a:r>
              <a:rPr lang="en-US" sz="4400" dirty="0" smtClean="0">
                <a:solidFill>
                  <a:srgbClr val="FFFFFF"/>
                </a:solidFill>
              </a:rPr>
              <a:t>Careers in public health</a:t>
            </a:r>
            <a:endParaRPr lang="en-US" sz="4400" dirty="0">
              <a:solidFill>
                <a:srgbClr val="FFFFFF"/>
              </a:solidFill>
            </a:endParaRPr>
          </a:p>
        </p:txBody>
      </p:sp>
    </p:spTree>
    <p:extLst>
      <p:ext uri="{BB962C8B-B14F-4D97-AF65-F5344CB8AC3E}">
        <p14:creationId xmlns:p14="http://schemas.microsoft.com/office/powerpoint/2010/main" val="8591793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361162"/>
            <a:ext cx="10515600" cy="1180041"/>
          </a:xfrm>
        </p:spPr>
        <p:txBody>
          <a:bodyPr/>
          <a:lstStyle/>
          <a:p>
            <a:r>
              <a:rPr lang="en-US" dirty="0" smtClean="0"/>
              <a:t>Clean Water</a:t>
            </a:r>
            <a:endParaRPr lang="en-US" dirty="0"/>
          </a:p>
        </p:txBody>
      </p:sp>
      <p:sp>
        <p:nvSpPr>
          <p:cNvPr id="3" name="Text Placeholder 2"/>
          <p:cNvSpPr>
            <a:spLocks noGrp="1"/>
          </p:cNvSpPr>
          <p:nvPr>
            <p:ph type="body" idx="1"/>
          </p:nvPr>
        </p:nvSpPr>
        <p:spPr>
          <a:xfrm>
            <a:off x="831850" y="3195766"/>
            <a:ext cx="10515600" cy="3662233"/>
          </a:xfrm>
        </p:spPr>
        <p:txBody>
          <a:bodyPr>
            <a:normAutofit lnSpcReduction="10000"/>
          </a:bodyPr>
          <a:lstStyle/>
          <a:p>
            <a:pPr marL="571500" indent="-571500" algn="l">
              <a:buFont typeface="Arial"/>
              <a:buChar char="•"/>
            </a:pPr>
            <a:r>
              <a:rPr lang="en-US" sz="4400" dirty="0" smtClean="0">
                <a:solidFill>
                  <a:srgbClr val="FFFFFF"/>
                </a:solidFill>
              </a:rPr>
              <a:t>Clean water is a major preventative measure in stopping the spread of disease.</a:t>
            </a:r>
          </a:p>
          <a:p>
            <a:pPr marL="571500" indent="-571500" algn="l">
              <a:buFont typeface="Arial"/>
              <a:buChar char="•"/>
            </a:pPr>
            <a:r>
              <a:rPr lang="en-US" sz="4400" dirty="0" smtClean="0">
                <a:solidFill>
                  <a:srgbClr val="FFFFFF"/>
                </a:solidFill>
              </a:rPr>
              <a:t>Using dirty water can lead to cholera, dysentery, lead poisoning, and hepatitis.</a:t>
            </a:r>
          </a:p>
          <a:p>
            <a:pPr marL="571500" indent="-571500" algn="l">
              <a:buFont typeface="Arial"/>
              <a:buChar char="•"/>
            </a:pPr>
            <a:r>
              <a:rPr lang="en-US" sz="4400" dirty="0" smtClean="0">
                <a:solidFill>
                  <a:srgbClr val="FFFFFF"/>
                </a:solidFill>
              </a:rPr>
              <a:t>Fortunately, several measures can be taken to clean water before use.</a:t>
            </a:r>
            <a:endParaRPr lang="en-US" sz="4400" dirty="0">
              <a:solidFill>
                <a:srgbClr val="FFFFFF"/>
              </a:solidFill>
            </a:endParaRPr>
          </a:p>
        </p:txBody>
      </p:sp>
      <p:pic>
        <p:nvPicPr>
          <p:cNvPr id="4" name="Picture 3"/>
          <p:cNvPicPr>
            <a:picLocks noChangeAspect="1"/>
          </p:cNvPicPr>
          <p:nvPr/>
        </p:nvPicPr>
        <p:blipFill>
          <a:blip r:embed="rId2"/>
          <a:stretch>
            <a:fillRect/>
          </a:stretch>
        </p:blipFill>
        <p:spPr>
          <a:xfrm>
            <a:off x="211658" y="673532"/>
            <a:ext cx="3784609" cy="2270765"/>
          </a:xfrm>
          <a:prstGeom prst="rect">
            <a:avLst/>
          </a:prstGeom>
        </p:spPr>
      </p:pic>
    </p:spTree>
    <p:extLst>
      <p:ext uri="{BB962C8B-B14F-4D97-AF65-F5344CB8AC3E}">
        <p14:creationId xmlns:p14="http://schemas.microsoft.com/office/powerpoint/2010/main" val="270048403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87968"/>
            <a:ext cx="10515600" cy="1180041"/>
          </a:xfrm>
        </p:spPr>
        <p:txBody>
          <a:bodyPr/>
          <a:lstStyle/>
          <a:p>
            <a:r>
              <a:rPr lang="en-US" dirty="0" smtClean="0"/>
              <a:t>Clean Water</a:t>
            </a:r>
            <a:endParaRPr lang="en-US" dirty="0"/>
          </a:p>
        </p:txBody>
      </p:sp>
      <p:sp>
        <p:nvSpPr>
          <p:cNvPr id="3" name="Text Placeholder 2"/>
          <p:cNvSpPr>
            <a:spLocks noGrp="1"/>
          </p:cNvSpPr>
          <p:nvPr>
            <p:ph type="body" idx="1"/>
          </p:nvPr>
        </p:nvSpPr>
        <p:spPr>
          <a:xfrm>
            <a:off x="139150" y="3195766"/>
            <a:ext cx="10515600" cy="3662233"/>
          </a:xfrm>
        </p:spPr>
        <p:txBody>
          <a:bodyPr>
            <a:normAutofit/>
          </a:bodyPr>
          <a:lstStyle/>
          <a:p>
            <a:pPr marL="571500" indent="-571500" algn="l">
              <a:buFont typeface="Arial"/>
              <a:buChar char="•"/>
            </a:pPr>
            <a:r>
              <a:rPr lang="en-US" sz="4400" dirty="0" smtClean="0">
                <a:solidFill>
                  <a:srgbClr val="FFFFFF"/>
                </a:solidFill>
              </a:rPr>
              <a:t>Boiling</a:t>
            </a:r>
          </a:p>
          <a:p>
            <a:pPr marL="571500" indent="-571500" algn="l">
              <a:buFont typeface="Arial"/>
              <a:buChar char="•"/>
            </a:pPr>
            <a:r>
              <a:rPr lang="en-US" sz="4400" dirty="0" smtClean="0">
                <a:solidFill>
                  <a:srgbClr val="FFFFFF"/>
                </a:solidFill>
              </a:rPr>
              <a:t>Filtering systems</a:t>
            </a:r>
          </a:p>
          <a:p>
            <a:pPr marL="571500" indent="-571500" algn="l">
              <a:buFont typeface="Arial"/>
              <a:buChar char="•"/>
            </a:pPr>
            <a:r>
              <a:rPr lang="en-US" sz="4400" dirty="0" smtClean="0">
                <a:solidFill>
                  <a:srgbClr val="FFFFFF"/>
                </a:solidFill>
              </a:rPr>
              <a:t>Iodine tablets</a:t>
            </a:r>
          </a:p>
          <a:p>
            <a:pPr marL="571500" indent="-571500" algn="l">
              <a:buFont typeface="Arial"/>
              <a:buChar char="•"/>
            </a:pPr>
            <a:r>
              <a:rPr lang="en-US" sz="4400" dirty="0" smtClean="0">
                <a:solidFill>
                  <a:srgbClr val="FFFFFF"/>
                </a:solidFill>
              </a:rPr>
              <a:t>Chlorine for swimming pools</a:t>
            </a:r>
          </a:p>
          <a:p>
            <a:pPr marL="571500" indent="-571500" algn="l">
              <a:buFont typeface="Arial"/>
              <a:buChar char="•"/>
            </a:pPr>
            <a:r>
              <a:rPr lang="en-US" sz="4400" dirty="0" smtClean="0">
                <a:solidFill>
                  <a:srgbClr val="FFFFFF"/>
                </a:solidFill>
              </a:rPr>
              <a:t>Hot water/</a:t>
            </a:r>
            <a:r>
              <a:rPr lang="en-US" sz="4400" dirty="0" err="1" smtClean="0">
                <a:solidFill>
                  <a:srgbClr val="FFFFFF"/>
                </a:solidFill>
              </a:rPr>
              <a:t>dishsoap</a:t>
            </a:r>
            <a:r>
              <a:rPr lang="en-US" sz="4400" dirty="0" smtClean="0">
                <a:solidFill>
                  <a:srgbClr val="FFFFFF"/>
                </a:solidFill>
              </a:rPr>
              <a:t> for cleaning</a:t>
            </a:r>
          </a:p>
          <a:p>
            <a:pPr marL="571500" indent="-571500" algn="l">
              <a:buFont typeface="Arial"/>
              <a:buChar char="•"/>
            </a:pPr>
            <a:endParaRPr lang="en-US" sz="4400" dirty="0" smtClean="0">
              <a:solidFill>
                <a:srgbClr val="FFFFFF"/>
              </a:solidFill>
            </a:endParaRPr>
          </a:p>
          <a:p>
            <a:pPr marL="571500" indent="-571500" algn="l">
              <a:buFont typeface="Arial"/>
              <a:buChar char="•"/>
            </a:pPr>
            <a:endParaRPr lang="en-US" sz="4400" dirty="0">
              <a:solidFill>
                <a:srgbClr val="FFFFFF"/>
              </a:solidFill>
            </a:endParaRPr>
          </a:p>
        </p:txBody>
      </p:sp>
      <p:pic>
        <p:nvPicPr>
          <p:cNvPr id="4" name="Picture 3"/>
          <p:cNvPicPr>
            <a:picLocks noChangeAspect="1"/>
          </p:cNvPicPr>
          <p:nvPr/>
        </p:nvPicPr>
        <p:blipFill>
          <a:blip r:embed="rId2"/>
          <a:stretch>
            <a:fillRect/>
          </a:stretch>
        </p:blipFill>
        <p:spPr>
          <a:xfrm>
            <a:off x="7167939" y="2003053"/>
            <a:ext cx="4831644" cy="4385879"/>
          </a:xfrm>
          <a:prstGeom prst="rect">
            <a:avLst/>
          </a:prstGeom>
        </p:spPr>
      </p:pic>
    </p:spTree>
    <p:extLst>
      <p:ext uri="{BB962C8B-B14F-4D97-AF65-F5344CB8AC3E}">
        <p14:creationId xmlns:p14="http://schemas.microsoft.com/office/powerpoint/2010/main" val="137637701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87968"/>
            <a:ext cx="10515600" cy="1180041"/>
          </a:xfrm>
        </p:spPr>
        <p:txBody>
          <a:bodyPr/>
          <a:lstStyle/>
          <a:p>
            <a:endParaRPr lang="en-US" dirty="0"/>
          </a:p>
        </p:txBody>
      </p:sp>
      <p:sp>
        <p:nvSpPr>
          <p:cNvPr id="3" name="Text Placeholder 2"/>
          <p:cNvSpPr>
            <a:spLocks noGrp="1"/>
          </p:cNvSpPr>
          <p:nvPr>
            <p:ph type="body" idx="1"/>
          </p:nvPr>
        </p:nvSpPr>
        <p:spPr>
          <a:xfrm>
            <a:off x="831850" y="2483746"/>
            <a:ext cx="10515600" cy="3662233"/>
          </a:xfrm>
        </p:spPr>
        <p:txBody>
          <a:bodyPr>
            <a:normAutofit/>
          </a:bodyPr>
          <a:lstStyle/>
          <a:p>
            <a:pPr algn="l"/>
            <a:endParaRPr lang="en-US" sz="4400" dirty="0" smtClean="0">
              <a:solidFill>
                <a:srgbClr val="FFFFFF"/>
              </a:solidFill>
            </a:endParaRPr>
          </a:p>
          <a:p>
            <a:r>
              <a:rPr lang="en-US" sz="4400" dirty="0" smtClean="0">
                <a:solidFill>
                  <a:srgbClr val="FFFFFF"/>
                </a:solidFill>
              </a:rPr>
              <a:t>What are some ways you can help your campsite use only clean water? </a:t>
            </a:r>
          </a:p>
          <a:p>
            <a:pPr marL="571500" indent="-571500" algn="l">
              <a:buFont typeface="Arial"/>
              <a:buChar char="•"/>
            </a:pPr>
            <a:endParaRPr lang="en-US" sz="4400" dirty="0">
              <a:solidFill>
                <a:srgbClr val="FFFFFF"/>
              </a:solidFill>
            </a:endParaRPr>
          </a:p>
        </p:txBody>
      </p:sp>
    </p:spTree>
    <p:extLst>
      <p:ext uri="{BB962C8B-B14F-4D97-AF65-F5344CB8AC3E}">
        <p14:creationId xmlns:p14="http://schemas.microsoft.com/office/powerpoint/2010/main" val="244264932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87968"/>
            <a:ext cx="10515600" cy="1180041"/>
          </a:xfrm>
        </p:spPr>
        <p:txBody>
          <a:bodyPr/>
          <a:lstStyle/>
          <a:p>
            <a:r>
              <a:rPr lang="en-US" dirty="0" smtClean="0"/>
              <a:t>Vectors</a:t>
            </a:r>
            <a:endParaRPr lang="en-US" dirty="0"/>
          </a:p>
        </p:txBody>
      </p:sp>
      <p:sp>
        <p:nvSpPr>
          <p:cNvPr id="3" name="Text Placeholder 2"/>
          <p:cNvSpPr>
            <a:spLocks noGrp="1"/>
          </p:cNvSpPr>
          <p:nvPr>
            <p:ph type="body" idx="1"/>
          </p:nvPr>
        </p:nvSpPr>
        <p:spPr>
          <a:xfrm>
            <a:off x="562466" y="3195766"/>
            <a:ext cx="10515600" cy="3662233"/>
          </a:xfrm>
        </p:spPr>
        <p:txBody>
          <a:bodyPr>
            <a:normAutofit/>
          </a:bodyPr>
          <a:lstStyle/>
          <a:p>
            <a:pPr algn="l"/>
            <a:r>
              <a:rPr lang="en-US" sz="4400" dirty="0" smtClean="0">
                <a:solidFill>
                  <a:srgbClr val="FFFFFF"/>
                </a:solidFill>
              </a:rPr>
              <a:t>A vector is anything that can transmit a disease. Mosquitos, fleas, rodents, and bats are all examples of vectors. Some can be controlled, others are more difficult to regulate. </a:t>
            </a:r>
          </a:p>
          <a:p>
            <a:pPr marL="571500" indent="-571500" algn="l">
              <a:buFont typeface="Arial"/>
              <a:buChar char="•"/>
            </a:pPr>
            <a:endParaRPr lang="en-US" sz="4400" dirty="0">
              <a:solidFill>
                <a:srgbClr val="FFFFFF"/>
              </a:solidFill>
            </a:endParaRPr>
          </a:p>
        </p:txBody>
      </p:sp>
    </p:spTree>
    <p:extLst>
      <p:ext uri="{BB962C8B-B14F-4D97-AF65-F5344CB8AC3E}">
        <p14:creationId xmlns:p14="http://schemas.microsoft.com/office/powerpoint/2010/main" val="285269982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87968"/>
            <a:ext cx="10515600" cy="1180041"/>
          </a:xfrm>
        </p:spPr>
        <p:txBody>
          <a:bodyPr/>
          <a:lstStyle/>
          <a:p>
            <a:r>
              <a:rPr lang="en-US" dirty="0" smtClean="0"/>
              <a:t>Vectors</a:t>
            </a:r>
            <a:endParaRPr lang="en-US" dirty="0"/>
          </a:p>
        </p:txBody>
      </p:sp>
      <p:sp>
        <p:nvSpPr>
          <p:cNvPr id="3" name="Text Placeholder 2"/>
          <p:cNvSpPr>
            <a:spLocks noGrp="1"/>
          </p:cNvSpPr>
          <p:nvPr>
            <p:ph type="body" idx="1"/>
          </p:nvPr>
        </p:nvSpPr>
        <p:spPr>
          <a:xfrm>
            <a:off x="562466" y="3195766"/>
            <a:ext cx="10515600" cy="3662233"/>
          </a:xfrm>
        </p:spPr>
        <p:txBody>
          <a:bodyPr>
            <a:normAutofit/>
          </a:bodyPr>
          <a:lstStyle/>
          <a:p>
            <a:pPr marL="571500" indent="-571500" algn="l">
              <a:buFont typeface="Arial"/>
              <a:buChar char="•"/>
            </a:pPr>
            <a:r>
              <a:rPr lang="en-US" sz="4400" dirty="0" smtClean="0">
                <a:solidFill>
                  <a:srgbClr val="FFFFFF"/>
                </a:solidFill>
              </a:rPr>
              <a:t>What are some vectors that we can control in the community or campsite?</a:t>
            </a:r>
          </a:p>
          <a:p>
            <a:pPr marL="571500" indent="-571500" algn="l">
              <a:buFont typeface="Arial"/>
              <a:buChar char="•"/>
            </a:pPr>
            <a:endParaRPr lang="en-US" sz="4400" dirty="0">
              <a:solidFill>
                <a:srgbClr val="FFFFFF"/>
              </a:solidFill>
            </a:endParaRPr>
          </a:p>
          <a:p>
            <a:pPr marL="571500" indent="-571500" algn="l">
              <a:buFont typeface="Arial"/>
              <a:buChar char="•"/>
            </a:pPr>
            <a:r>
              <a:rPr lang="en-US" sz="4400" dirty="0" smtClean="0">
                <a:solidFill>
                  <a:srgbClr val="FFFFFF"/>
                </a:solidFill>
              </a:rPr>
              <a:t>What vectors are more difficult to do so?</a:t>
            </a:r>
            <a:endParaRPr lang="en-US" sz="4400" dirty="0">
              <a:solidFill>
                <a:srgbClr val="FFFFFF"/>
              </a:solidFill>
            </a:endParaRPr>
          </a:p>
        </p:txBody>
      </p:sp>
    </p:spTree>
    <p:extLst>
      <p:ext uri="{BB962C8B-B14F-4D97-AF65-F5344CB8AC3E}">
        <p14:creationId xmlns:p14="http://schemas.microsoft.com/office/powerpoint/2010/main" val="232013132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87968"/>
            <a:ext cx="10515600" cy="1180041"/>
          </a:xfrm>
        </p:spPr>
        <p:txBody>
          <a:bodyPr/>
          <a:lstStyle/>
          <a:p>
            <a:r>
              <a:rPr lang="en-US" dirty="0" smtClean="0"/>
              <a:t>Vectors</a:t>
            </a:r>
            <a:endParaRPr lang="en-US" dirty="0"/>
          </a:p>
        </p:txBody>
      </p:sp>
      <p:sp>
        <p:nvSpPr>
          <p:cNvPr id="3" name="Text Placeholder 2"/>
          <p:cNvSpPr>
            <a:spLocks noGrp="1"/>
          </p:cNvSpPr>
          <p:nvPr>
            <p:ph type="body" idx="1"/>
          </p:nvPr>
        </p:nvSpPr>
        <p:spPr>
          <a:xfrm>
            <a:off x="562465" y="3195766"/>
            <a:ext cx="11309641" cy="3662233"/>
          </a:xfrm>
        </p:spPr>
        <p:txBody>
          <a:bodyPr>
            <a:normAutofit fontScale="92500" lnSpcReduction="20000"/>
          </a:bodyPr>
          <a:lstStyle/>
          <a:p>
            <a:pPr marL="571500" indent="-571500" algn="l">
              <a:buFont typeface="Arial"/>
              <a:buChar char="•"/>
            </a:pPr>
            <a:r>
              <a:rPr lang="en-US" sz="4400" dirty="0" smtClean="0">
                <a:solidFill>
                  <a:srgbClr val="FFFFFF"/>
                </a:solidFill>
              </a:rPr>
              <a:t>Cleanliness can help with many insect vectors</a:t>
            </a:r>
          </a:p>
          <a:p>
            <a:pPr marL="571500" indent="-571500" algn="l">
              <a:buFont typeface="Arial"/>
              <a:buChar char="•"/>
            </a:pPr>
            <a:r>
              <a:rPr lang="en-US" sz="4400" dirty="0" smtClean="0">
                <a:solidFill>
                  <a:srgbClr val="FFFFFF"/>
                </a:solidFill>
              </a:rPr>
              <a:t>Keeping campsite food in a bear bag can deter rodents</a:t>
            </a:r>
          </a:p>
          <a:p>
            <a:pPr marL="571500" indent="-571500" algn="l">
              <a:buFont typeface="Arial"/>
              <a:buChar char="•"/>
            </a:pPr>
            <a:r>
              <a:rPr lang="en-US" sz="4400" dirty="0" smtClean="0">
                <a:solidFill>
                  <a:srgbClr val="FFFFFF"/>
                </a:solidFill>
              </a:rPr>
              <a:t>Eliminating stagnant water at a campsite or your home can lessen the amount of mosquitos.</a:t>
            </a:r>
          </a:p>
          <a:p>
            <a:pPr marL="571500" indent="-571500" algn="l">
              <a:buFont typeface="Arial"/>
              <a:buChar char="•"/>
            </a:pPr>
            <a:r>
              <a:rPr lang="en-US" sz="4400" dirty="0" smtClean="0">
                <a:solidFill>
                  <a:srgbClr val="FFFFFF"/>
                </a:solidFill>
              </a:rPr>
              <a:t>Some factors are out of our control and the best we can do is avoid these vectors (Ex: bats!)</a:t>
            </a:r>
          </a:p>
          <a:p>
            <a:pPr marL="571500" indent="-571500" algn="l">
              <a:buFont typeface="Arial"/>
              <a:buChar char="•"/>
            </a:pPr>
            <a:endParaRPr lang="en-US" sz="4400" dirty="0" smtClean="0">
              <a:solidFill>
                <a:srgbClr val="FFFFFF"/>
              </a:solidFill>
            </a:endParaRPr>
          </a:p>
          <a:p>
            <a:pPr marL="571500" indent="-571500" algn="l">
              <a:buFont typeface="Arial"/>
              <a:buChar char="•"/>
            </a:pPr>
            <a:endParaRPr lang="en-US" sz="4400" dirty="0" smtClean="0">
              <a:solidFill>
                <a:srgbClr val="FFFFFF"/>
              </a:solidFill>
            </a:endParaRPr>
          </a:p>
          <a:p>
            <a:pPr algn="l"/>
            <a:endParaRPr lang="en-US" sz="4400" dirty="0">
              <a:solidFill>
                <a:srgbClr val="FFFFFF"/>
              </a:solidFill>
            </a:endParaRPr>
          </a:p>
        </p:txBody>
      </p:sp>
      <p:pic>
        <p:nvPicPr>
          <p:cNvPr id="4" name="Picture 3"/>
          <p:cNvPicPr>
            <a:picLocks noChangeAspect="1"/>
          </p:cNvPicPr>
          <p:nvPr/>
        </p:nvPicPr>
        <p:blipFill>
          <a:blip r:embed="rId2"/>
          <a:stretch>
            <a:fillRect/>
          </a:stretch>
        </p:blipFill>
        <p:spPr>
          <a:xfrm>
            <a:off x="187792" y="0"/>
            <a:ext cx="4551166" cy="2533544"/>
          </a:xfrm>
          <a:prstGeom prst="rect">
            <a:avLst/>
          </a:prstGeom>
        </p:spPr>
      </p:pic>
      <p:pic>
        <p:nvPicPr>
          <p:cNvPr id="5" name="Picture 4"/>
          <p:cNvPicPr>
            <a:picLocks noChangeAspect="1"/>
          </p:cNvPicPr>
          <p:nvPr/>
        </p:nvPicPr>
        <p:blipFill>
          <a:blip r:embed="rId3"/>
          <a:stretch>
            <a:fillRect/>
          </a:stretch>
        </p:blipFill>
        <p:spPr>
          <a:xfrm>
            <a:off x="8177708" y="0"/>
            <a:ext cx="3521223" cy="3085828"/>
          </a:xfrm>
          <a:prstGeom prst="rect">
            <a:avLst/>
          </a:prstGeom>
        </p:spPr>
      </p:pic>
    </p:spTree>
    <p:extLst>
      <p:ext uri="{BB962C8B-B14F-4D97-AF65-F5344CB8AC3E}">
        <p14:creationId xmlns:p14="http://schemas.microsoft.com/office/powerpoint/2010/main" val="104714674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87968"/>
            <a:ext cx="10515600" cy="1180041"/>
          </a:xfrm>
        </p:spPr>
        <p:txBody>
          <a:bodyPr/>
          <a:lstStyle/>
          <a:p>
            <a:r>
              <a:rPr lang="en-US" dirty="0" smtClean="0"/>
              <a:t>Group Activity</a:t>
            </a:r>
            <a:endParaRPr lang="en-US" dirty="0"/>
          </a:p>
        </p:txBody>
      </p:sp>
      <p:sp>
        <p:nvSpPr>
          <p:cNvPr id="3" name="Text Placeholder 2"/>
          <p:cNvSpPr>
            <a:spLocks noGrp="1"/>
          </p:cNvSpPr>
          <p:nvPr>
            <p:ph type="body" idx="1"/>
          </p:nvPr>
        </p:nvSpPr>
        <p:spPr>
          <a:xfrm>
            <a:off x="831850" y="2483746"/>
            <a:ext cx="10515600" cy="3662233"/>
          </a:xfrm>
        </p:spPr>
        <p:txBody>
          <a:bodyPr>
            <a:normAutofit lnSpcReduction="10000"/>
          </a:bodyPr>
          <a:lstStyle/>
          <a:p>
            <a:pPr algn="l"/>
            <a:endParaRPr lang="en-US" sz="4400" dirty="0" smtClean="0">
              <a:solidFill>
                <a:srgbClr val="FFFFFF"/>
              </a:solidFill>
            </a:endParaRPr>
          </a:p>
          <a:p>
            <a:endParaRPr lang="en-US" sz="4400" dirty="0" smtClean="0">
              <a:solidFill>
                <a:srgbClr val="FFFFFF"/>
              </a:solidFill>
            </a:endParaRPr>
          </a:p>
          <a:p>
            <a:r>
              <a:rPr lang="en-US" sz="4400" dirty="0" smtClean="0">
                <a:solidFill>
                  <a:srgbClr val="FFFFFF"/>
                </a:solidFill>
              </a:rPr>
              <a:t>Visit food preparation facility on campus and observe proper preparation, storage, and handling of food. Notice what precautions are taken against microorganisms.</a:t>
            </a:r>
            <a:endParaRPr lang="en-US" sz="4400" dirty="0">
              <a:solidFill>
                <a:srgbClr val="FFFFFF"/>
              </a:solidFill>
            </a:endParaRPr>
          </a:p>
        </p:txBody>
      </p:sp>
    </p:spTree>
    <p:extLst>
      <p:ext uri="{BB962C8B-B14F-4D97-AF65-F5344CB8AC3E}">
        <p14:creationId xmlns:p14="http://schemas.microsoft.com/office/powerpoint/2010/main" val="105296964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87968"/>
            <a:ext cx="10515600" cy="1180041"/>
          </a:xfrm>
        </p:spPr>
        <p:txBody>
          <a:bodyPr/>
          <a:lstStyle/>
          <a:p>
            <a:r>
              <a:rPr lang="en-US" dirty="0" smtClean="0"/>
              <a:t>Pollution</a:t>
            </a:r>
            <a:endParaRPr lang="en-US" dirty="0"/>
          </a:p>
        </p:txBody>
      </p:sp>
      <p:sp>
        <p:nvSpPr>
          <p:cNvPr id="3" name="Text Placeholder 2"/>
          <p:cNvSpPr>
            <a:spLocks noGrp="1"/>
          </p:cNvSpPr>
          <p:nvPr>
            <p:ph type="body" idx="1"/>
          </p:nvPr>
        </p:nvSpPr>
        <p:spPr>
          <a:xfrm>
            <a:off x="831850" y="3195767"/>
            <a:ext cx="10515600" cy="3662233"/>
          </a:xfrm>
        </p:spPr>
        <p:txBody>
          <a:bodyPr>
            <a:normAutofit/>
          </a:bodyPr>
          <a:lstStyle/>
          <a:p>
            <a:pPr marL="571500" indent="-571500" algn="l">
              <a:buFont typeface="Arial"/>
              <a:buChar char="•"/>
            </a:pPr>
            <a:r>
              <a:rPr lang="en-US" sz="4400" dirty="0" smtClean="0">
                <a:solidFill>
                  <a:srgbClr val="FFFFFF"/>
                </a:solidFill>
              </a:rPr>
              <a:t>Air  </a:t>
            </a:r>
          </a:p>
          <a:p>
            <a:pPr marL="571500" indent="-571500" algn="l">
              <a:buFont typeface="Arial"/>
              <a:buChar char="•"/>
            </a:pPr>
            <a:r>
              <a:rPr lang="en-US" sz="4400" dirty="0" smtClean="0">
                <a:solidFill>
                  <a:srgbClr val="FFFFFF"/>
                </a:solidFill>
              </a:rPr>
              <a:t>Water </a:t>
            </a:r>
          </a:p>
          <a:p>
            <a:pPr marL="571500" indent="-571500" algn="l">
              <a:buFont typeface="Arial"/>
              <a:buChar char="•"/>
            </a:pPr>
            <a:r>
              <a:rPr lang="en-US" sz="4400" dirty="0" smtClean="0">
                <a:solidFill>
                  <a:srgbClr val="FFFFFF"/>
                </a:solidFill>
              </a:rPr>
              <a:t>Noise  </a:t>
            </a:r>
            <a:endParaRPr lang="en-US" sz="4400" dirty="0">
              <a:solidFill>
                <a:srgbClr val="FFFFFF"/>
              </a:solidFill>
            </a:endParaRPr>
          </a:p>
        </p:txBody>
      </p:sp>
    </p:spTree>
    <p:extLst>
      <p:ext uri="{BB962C8B-B14F-4D97-AF65-F5344CB8AC3E}">
        <p14:creationId xmlns:p14="http://schemas.microsoft.com/office/powerpoint/2010/main" val="98250317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87968"/>
            <a:ext cx="10515600" cy="1180041"/>
          </a:xfrm>
        </p:spPr>
        <p:txBody>
          <a:bodyPr/>
          <a:lstStyle/>
          <a:p>
            <a:r>
              <a:rPr lang="en-US" dirty="0" smtClean="0"/>
              <a:t>Air Pollution</a:t>
            </a:r>
            <a:endParaRPr lang="en-US" dirty="0"/>
          </a:p>
        </p:txBody>
      </p:sp>
      <p:sp>
        <p:nvSpPr>
          <p:cNvPr id="3" name="Text Placeholder 2"/>
          <p:cNvSpPr>
            <a:spLocks noGrp="1"/>
          </p:cNvSpPr>
          <p:nvPr>
            <p:ph type="body" idx="1"/>
          </p:nvPr>
        </p:nvSpPr>
        <p:spPr>
          <a:xfrm>
            <a:off x="153933" y="3195767"/>
            <a:ext cx="11193517" cy="3662233"/>
          </a:xfrm>
        </p:spPr>
        <p:txBody>
          <a:bodyPr>
            <a:normAutofit/>
          </a:bodyPr>
          <a:lstStyle/>
          <a:p>
            <a:pPr marL="571500" indent="-571500" algn="l">
              <a:buFont typeface="Arial"/>
              <a:buChar char="•"/>
            </a:pPr>
            <a:r>
              <a:rPr lang="en-US" sz="4400" dirty="0" smtClean="0">
                <a:solidFill>
                  <a:srgbClr val="FFFFFF"/>
                </a:solidFill>
              </a:rPr>
              <a:t>Particles in air or toxic gases can have serious health consequences. </a:t>
            </a:r>
          </a:p>
          <a:p>
            <a:pPr marL="571500" indent="-571500" algn="l">
              <a:buFont typeface="Arial"/>
              <a:buChar char="•"/>
            </a:pPr>
            <a:r>
              <a:rPr lang="en-US" sz="4400" dirty="0" smtClean="0">
                <a:solidFill>
                  <a:srgbClr val="FFFFFF"/>
                </a:solidFill>
              </a:rPr>
              <a:t>Sources include wildfires, automobiles, factories, and power plants.</a:t>
            </a:r>
          </a:p>
          <a:p>
            <a:pPr marL="571500" indent="-571500" algn="l">
              <a:buFont typeface="Arial"/>
              <a:buChar char="•"/>
            </a:pPr>
            <a:r>
              <a:rPr lang="en-US" sz="4400" dirty="0" smtClean="0">
                <a:solidFill>
                  <a:srgbClr val="FFFFFF"/>
                </a:solidFill>
              </a:rPr>
              <a:t>Can cause </a:t>
            </a:r>
            <a:r>
              <a:rPr lang="en-US" sz="4400" dirty="0" smtClean="0">
                <a:solidFill>
                  <a:srgbClr val="FFFFFF"/>
                </a:solidFill>
              </a:rPr>
              <a:t>lung irritation, asthma attacks, </a:t>
            </a:r>
            <a:endParaRPr lang="en-US" sz="4400" dirty="0">
              <a:solidFill>
                <a:srgbClr val="FFFFFF"/>
              </a:solidFill>
            </a:endParaRPr>
          </a:p>
        </p:txBody>
      </p:sp>
    </p:spTree>
    <p:extLst>
      <p:ext uri="{BB962C8B-B14F-4D97-AF65-F5344CB8AC3E}">
        <p14:creationId xmlns:p14="http://schemas.microsoft.com/office/powerpoint/2010/main" val="70434949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87968"/>
            <a:ext cx="10515600" cy="1180041"/>
          </a:xfrm>
        </p:spPr>
        <p:txBody>
          <a:bodyPr>
            <a:normAutofit fontScale="90000"/>
          </a:bodyPr>
          <a:lstStyle/>
          <a:p>
            <a:r>
              <a:rPr lang="en-US" dirty="0" smtClean="0"/>
              <a:t>Activity: Public Health professional</a:t>
            </a:r>
            <a:endParaRPr lang="en-US" dirty="0"/>
          </a:p>
        </p:txBody>
      </p:sp>
      <p:sp>
        <p:nvSpPr>
          <p:cNvPr id="3" name="Text Placeholder 2"/>
          <p:cNvSpPr>
            <a:spLocks noGrp="1"/>
          </p:cNvSpPr>
          <p:nvPr>
            <p:ph type="body" idx="1"/>
          </p:nvPr>
        </p:nvSpPr>
        <p:spPr>
          <a:xfrm>
            <a:off x="831850" y="3195767"/>
            <a:ext cx="10515600" cy="3662233"/>
          </a:xfrm>
        </p:spPr>
        <p:txBody>
          <a:bodyPr>
            <a:normAutofit/>
          </a:bodyPr>
          <a:lstStyle/>
          <a:p>
            <a:pPr algn="l"/>
            <a:r>
              <a:rPr lang="en-US" sz="4400" dirty="0" smtClean="0">
                <a:solidFill>
                  <a:srgbClr val="FFFFFF"/>
                </a:solidFill>
              </a:rPr>
              <a:t>Pay particular attention to:</a:t>
            </a:r>
          </a:p>
          <a:p>
            <a:pPr marL="571500" indent="-571500" algn="l">
              <a:buFont typeface="Arial"/>
              <a:buChar char="•"/>
            </a:pPr>
            <a:r>
              <a:rPr lang="en-US" sz="4400" dirty="0" smtClean="0">
                <a:solidFill>
                  <a:srgbClr val="FFFFFF"/>
                </a:solidFill>
              </a:rPr>
              <a:t>Leading causes of death</a:t>
            </a:r>
          </a:p>
          <a:p>
            <a:pPr marL="571500" indent="-571500" algn="l">
              <a:buFont typeface="Arial"/>
              <a:buChar char="•"/>
            </a:pPr>
            <a:r>
              <a:rPr lang="en-US" sz="4400" dirty="0" smtClean="0">
                <a:solidFill>
                  <a:srgbClr val="FFFFFF"/>
                </a:solidFill>
              </a:rPr>
              <a:t>Role of government health agencies</a:t>
            </a:r>
          </a:p>
          <a:p>
            <a:pPr marL="571500" indent="-571500" algn="l">
              <a:buFont typeface="Arial"/>
              <a:buChar char="•"/>
            </a:pPr>
            <a:r>
              <a:rPr lang="en-US" sz="4400" dirty="0" smtClean="0">
                <a:solidFill>
                  <a:srgbClr val="FFFFFF"/>
                </a:solidFill>
              </a:rPr>
              <a:t>What kinds of public assistance are provided by these agencies</a:t>
            </a:r>
            <a:endParaRPr lang="en-US" sz="4400" dirty="0">
              <a:solidFill>
                <a:srgbClr val="FFFFFF"/>
              </a:solidFill>
            </a:endParaRPr>
          </a:p>
        </p:txBody>
      </p:sp>
    </p:spTree>
    <p:extLst>
      <p:ext uri="{BB962C8B-B14F-4D97-AF65-F5344CB8AC3E}">
        <p14:creationId xmlns:p14="http://schemas.microsoft.com/office/powerpoint/2010/main" val="38127173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r>
              <a:rPr lang="en-US" sz="6600" dirty="0" smtClean="0">
                <a:solidFill>
                  <a:srgbClr val="FFFFFF"/>
                </a:solidFill>
              </a:rPr>
              <a:t>Definition of Public Health</a:t>
            </a:r>
            <a:endParaRPr lang="en-US" sz="6600" dirty="0">
              <a:solidFill>
                <a:srgbClr val="FFFFFF"/>
              </a:solidFill>
            </a:endParaRPr>
          </a:p>
        </p:txBody>
      </p:sp>
      <p:sp>
        <p:nvSpPr>
          <p:cNvPr id="6" name="TextBox 5"/>
          <p:cNvSpPr txBox="1"/>
          <p:nvPr/>
        </p:nvSpPr>
        <p:spPr>
          <a:xfrm>
            <a:off x="403428" y="3200399"/>
            <a:ext cx="11334528" cy="2800767"/>
          </a:xfrm>
          <a:prstGeom prst="rect">
            <a:avLst/>
          </a:prstGeom>
          <a:noFill/>
        </p:spPr>
        <p:txBody>
          <a:bodyPr wrap="none" rtlCol="0">
            <a:spAutoFit/>
          </a:bodyPr>
          <a:lstStyle/>
          <a:p>
            <a:pPr marL="571500" indent="-571500">
              <a:buFont typeface="Arial"/>
              <a:buChar char="•"/>
            </a:pPr>
            <a:r>
              <a:rPr lang="en-US" sz="4400" dirty="0" smtClean="0">
                <a:solidFill>
                  <a:srgbClr val="FFFFFF"/>
                </a:solidFill>
              </a:rPr>
              <a:t>Public health is the act of “maintaining and</a:t>
            </a:r>
          </a:p>
          <a:p>
            <a:r>
              <a:rPr lang="en-US" sz="4400" dirty="0">
                <a:solidFill>
                  <a:srgbClr val="FFFFFF"/>
                </a:solidFill>
              </a:rPr>
              <a:t>m</a:t>
            </a:r>
            <a:r>
              <a:rPr lang="en-US" sz="4400" dirty="0" smtClean="0">
                <a:solidFill>
                  <a:srgbClr val="FFFFFF"/>
                </a:solidFill>
              </a:rPr>
              <a:t>onitoring the health of communities, and with the</a:t>
            </a:r>
          </a:p>
          <a:p>
            <a:r>
              <a:rPr lang="en-US" sz="4400" dirty="0">
                <a:solidFill>
                  <a:srgbClr val="FFFFFF"/>
                </a:solidFill>
              </a:rPr>
              <a:t>d</a:t>
            </a:r>
            <a:r>
              <a:rPr lang="en-US" sz="4400" dirty="0" smtClean="0">
                <a:solidFill>
                  <a:srgbClr val="FFFFFF"/>
                </a:solidFill>
              </a:rPr>
              <a:t>etection, cure, and prevention of health risks</a:t>
            </a:r>
          </a:p>
          <a:p>
            <a:r>
              <a:rPr lang="en-US" sz="4400" dirty="0" smtClean="0">
                <a:solidFill>
                  <a:srgbClr val="FFFFFF"/>
                </a:solidFill>
              </a:rPr>
              <a:t>and diseases.”</a:t>
            </a:r>
            <a:endParaRPr lang="en-US" sz="4400" dirty="0">
              <a:solidFill>
                <a:srgbClr val="FFFFFF"/>
              </a:solidFill>
            </a:endParaRPr>
          </a:p>
        </p:txBody>
      </p:sp>
    </p:spTree>
    <p:extLst>
      <p:ext uri="{BB962C8B-B14F-4D97-AF65-F5344CB8AC3E}">
        <p14:creationId xmlns:p14="http://schemas.microsoft.com/office/powerpoint/2010/main" val="17176473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341918"/>
            <a:ext cx="10515600" cy="1180041"/>
          </a:xfrm>
        </p:spPr>
        <p:txBody>
          <a:bodyPr/>
          <a:lstStyle/>
          <a:p>
            <a:r>
              <a:rPr lang="en-US" dirty="0" smtClean="0"/>
              <a:t>Picture Links:</a:t>
            </a:r>
            <a:endParaRPr lang="en-US" dirty="0"/>
          </a:p>
        </p:txBody>
      </p:sp>
      <p:sp>
        <p:nvSpPr>
          <p:cNvPr id="3" name="Text Placeholder 2"/>
          <p:cNvSpPr>
            <a:spLocks noGrp="1"/>
          </p:cNvSpPr>
          <p:nvPr>
            <p:ph type="body" idx="1"/>
          </p:nvPr>
        </p:nvSpPr>
        <p:spPr>
          <a:xfrm>
            <a:off x="831850" y="3079477"/>
            <a:ext cx="10515600" cy="3540381"/>
          </a:xfrm>
        </p:spPr>
        <p:txBody>
          <a:bodyPr/>
          <a:lstStyle/>
          <a:p>
            <a:pPr marL="342900" indent="-342900" algn="l">
              <a:buFont typeface="Arial"/>
              <a:buChar char="•"/>
            </a:pPr>
            <a:r>
              <a:rPr lang="en-US" dirty="0">
                <a:solidFill>
                  <a:srgbClr val="FFFFFF"/>
                </a:solidFill>
                <a:hlinkClick r:id="rId2"/>
              </a:rPr>
              <a:t>http://www.reformation.org/james-phipps2.</a:t>
            </a:r>
            <a:r>
              <a:rPr lang="en-US" dirty="0" smtClean="0">
                <a:solidFill>
                  <a:srgbClr val="FFFFFF"/>
                </a:solidFill>
                <a:hlinkClick r:id="rId2"/>
              </a:rPr>
              <a:t>jpg</a:t>
            </a:r>
            <a:endParaRPr lang="en-US" dirty="0" smtClean="0">
              <a:solidFill>
                <a:srgbClr val="FFFFFF"/>
              </a:solidFill>
            </a:endParaRPr>
          </a:p>
          <a:p>
            <a:pPr marL="342900" indent="-342900" algn="l">
              <a:buFont typeface="Arial"/>
              <a:buChar char="•"/>
            </a:pPr>
            <a:r>
              <a:rPr lang="en-US" dirty="0">
                <a:solidFill>
                  <a:srgbClr val="FFFFFF"/>
                </a:solidFill>
                <a:hlinkClick r:id="rId3"/>
              </a:rPr>
              <a:t>http://msutoday.msu.edu/_/img/assets/2013/hand-washing-</a:t>
            </a:r>
            <a:r>
              <a:rPr lang="en-US" dirty="0" smtClean="0">
                <a:solidFill>
                  <a:srgbClr val="FFFFFF"/>
                </a:solidFill>
                <a:hlinkClick r:id="rId3"/>
              </a:rPr>
              <a:t>photo.jpg</a:t>
            </a:r>
            <a:endParaRPr lang="en-US" dirty="0" smtClean="0">
              <a:solidFill>
                <a:srgbClr val="FFFFFF"/>
              </a:solidFill>
            </a:endParaRPr>
          </a:p>
          <a:p>
            <a:pPr marL="342900" indent="-342900" algn="l">
              <a:buFont typeface="Arial"/>
              <a:buChar char="•"/>
            </a:pPr>
            <a:r>
              <a:rPr lang="en-US" dirty="0">
                <a:solidFill>
                  <a:srgbClr val="FFFFFF"/>
                </a:solidFill>
                <a:hlinkClick r:id="rId4"/>
              </a:rPr>
              <a:t>https://upload.wikimedia.org/wikipedia/commons/d/dc/Mosquito_2007-2.</a:t>
            </a:r>
            <a:r>
              <a:rPr lang="en-US" dirty="0" smtClean="0">
                <a:solidFill>
                  <a:srgbClr val="FFFFFF"/>
                </a:solidFill>
                <a:hlinkClick r:id="rId4"/>
              </a:rPr>
              <a:t>jpg</a:t>
            </a:r>
            <a:endParaRPr lang="en-US" dirty="0" smtClean="0">
              <a:solidFill>
                <a:srgbClr val="FFFFFF"/>
              </a:solidFill>
            </a:endParaRPr>
          </a:p>
          <a:p>
            <a:pPr marL="342900" indent="-342900" algn="l">
              <a:buFont typeface="Arial"/>
              <a:buChar char="•"/>
            </a:pPr>
            <a:r>
              <a:rPr lang="en-US" dirty="0">
                <a:solidFill>
                  <a:srgbClr val="FFFFFF"/>
                </a:solidFill>
                <a:hlinkClick r:id="rId5"/>
              </a:rPr>
              <a:t>http://static.guim.co.uk/sys-images/Guardian/Pix/pictures/2012/5/2/1335968631853/Bird-flu-virus-001.</a:t>
            </a:r>
            <a:r>
              <a:rPr lang="en-US" dirty="0" smtClean="0">
                <a:solidFill>
                  <a:srgbClr val="FFFFFF"/>
                </a:solidFill>
                <a:hlinkClick r:id="rId5"/>
              </a:rPr>
              <a:t>jpg</a:t>
            </a:r>
            <a:endParaRPr lang="en-US" dirty="0" smtClean="0">
              <a:solidFill>
                <a:srgbClr val="FFFFFF"/>
              </a:solidFill>
            </a:endParaRPr>
          </a:p>
          <a:p>
            <a:pPr marL="342900" indent="-342900" algn="l">
              <a:buFont typeface="Arial"/>
              <a:buChar char="•"/>
            </a:pPr>
            <a:endParaRPr lang="en-US" dirty="0">
              <a:solidFill>
                <a:srgbClr val="FFFFFF"/>
              </a:solidFill>
            </a:endParaRPr>
          </a:p>
          <a:p>
            <a:pPr marL="342900" indent="-342900" algn="l">
              <a:buFont typeface="Arial"/>
              <a:buChar char="•"/>
            </a:pPr>
            <a:endParaRPr lang="en-US" dirty="0">
              <a:solidFill>
                <a:srgbClr val="FFFFFF"/>
              </a:solidFill>
            </a:endParaRPr>
          </a:p>
          <a:p>
            <a:pPr marL="342900" indent="-342900" algn="l">
              <a:buFont typeface="Arial"/>
              <a:buChar char="•"/>
            </a:pPr>
            <a:endParaRPr lang="en-US" dirty="0">
              <a:solidFill>
                <a:srgbClr val="FFFFFF"/>
              </a:solidFill>
            </a:endParaRPr>
          </a:p>
          <a:p>
            <a:pPr marL="342900" indent="-342900" algn="l">
              <a:buFont typeface="Arial"/>
              <a:buChar char="•"/>
            </a:pPr>
            <a:endParaRPr lang="en-US" dirty="0">
              <a:solidFill>
                <a:srgbClr val="FFFFFF"/>
              </a:solidFill>
            </a:endParaRPr>
          </a:p>
        </p:txBody>
      </p:sp>
    </p:spTree>
    <p:extLst>
      <p:ext uri="{BB962C8B-B14F-4D97-AF65-F5344CB8AC3E}">
        <p14:creationId xmlns:p14="http://schemas.microsoft.com/office/powerpoint/2010/main" val="23940002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r>
              <a:rPr lang="en-US" sz="6600" dirty="0" smtClean="0">
                <a:solidFill>
                  <a:srgbClr val="FFFFFF"/>
                </a:solidFill>
              </a:rPr>
              <a:t>Definition of Public Health</a:t>
            </a:r>
            <a:endParaRPr lang="en-US" sz="6600" dirty="0">
              <a:solidFill>
                <a:srgbClr val="FFFFFF"/>
              </a:solidFill>
            </a:endParaRPr>
          </a:p>
        </p:txBody>
      </p:sp>
      <p:sp>
        <p:nvSpPr>
          <p:cNvPr id="6" name="TextBox 5"/>
          <p:cNvSpPr txBox="1"/>
          <p:nvPr/>
        </p:nvSpPr>
        <p:spPr>
          <a:xfrm>
            <a:off x="287867" y="3200398"/>
            <a:ext cx="12192000" cy="5509200"/>
          </a:xfrm>
          <a:prstGeom prst="rect">
            <a:avLst/>
          </a:prstGeom>
          <a:noFill/>
        </p:spPr>
        <p:txBody>
          <a:bodyPr wrap="square" rtlCol="0">
            <a:spAutoFit/>
          </a:bodyPr>
          <a:lstStyle/>
          <a:p>
            <a:pPr marL="571500" indent="-571500">
              <a:buFont typeface="Arial"/>
              <a:buChar char="•"/>
            </a:pPr>
            <a:r>
              <a:rPr lang="en-US" sz="4400" dirty="0" smtClean="0">
                <a:solidFill>
                  <a:srgbClr val="FFFFFF"/>
                </a:solidFill>
              </a:rPr>
              <a:t>Helps prevent disease and injury</a:t>
            </a:r>
          </a:p>
          <a:p>
            <a:pPr marL="571500" indent="-571500">
              <a:buFont typeface="Arial"/>
              <a:buChar char="•"/>
            </a:pPr>
            <a:r>
              <a:rPr lang="en-US" sz="4400" dirty="0" smtClean="0">
                <a:solidFill>
                  <a:srgbClr val="FFFFFF"/>
                </a:solidFill>
              </a:rPr>
              <a:t>Teaches people how to be healthy</a:t>
            </a:r>
          </a:p>
          <a:p>
            <a:pPr marL="571500" indent="-571500">
              <a:buFont typeface="Arial"/>
              <a:buChar char="•"/>
            </a:pPr>
            <a:r>
              <a:rPr lang="en-US" sz="4400" dirty="0">
                <a:solidFill>
                  <a:srgbClr val="FFFFFF"/>
                </a:solidFill>
              </a:rPr>
              <a:t>P</a:t>
            </a:r>
            <a:r>
              <a:rPr lang="en-US" sz="4400" dirty="0" smtClean="0">
                <a:solidFill>
                  <a:srgbClr val="FFFFFF"/>
                </a:solidFill>
              </a:rPr>
              <a:t>rovide basic healthcare services to certain communities</a:t>
            </a:r>
          </a:p>
          <a:p>
            <a:pPr marL="571500" indent="-571500">
              <a:buFont typeface="Arial"/>
              <a:buChar char="•"/>
            </a:pPr>
            <a:r>
              <a:rPr lang="en-US" sz="4400" dirty="0" smtClean="0">
                <a:solidFill>
                  <a:srgbClr val="FFFFFF"/>
                </a:solidFill>
              </a:rPr>
              <a:t>Protect people from environmental hazards</a:t>
            </a:r>
          </a:p>
          <a:p>
            <a:pPr marL="571500" indent="-571500">
              <a:buFont typeface="Arial"/>
              <a:buChar char="•"/>
            </a:pPr>
            <a:endParaRPr lang="en-US" sz="4400" dirty="0" smtClean="0">
              <a:solidFill>
                <a:srgbClr val="FFFFFF"/>
              </a:solidFill>
            </a:endParaRPr>
          </a:p>
          <a:p>
            <a:endParaRPr lang="en-US" sz="4400" dirty="0" smtClean="0">
              <a:solidFill>
                <a:srgbClr val="FFFFFF"/>
              </a:solidFill>
            </a:endParaRPr>
          </a:p>
          <a:p>
            <a:pPr marL="571500" indent="-571500">
              <a:buFont typeface="Arial"/>
              <a:buChar char="•"/>
            </a:pPr>
            <a:endParaRPr lang="en-US" sz="4400" dirty="0">
              <a:solidFill>
                <a:srgbClr val="FFFFFF"/>
              </a:solidFill>
            </a:endParaRPr>
          </a:p>
        </p:txBody>
      </p:sp>
    </p:spTree>
    <p:extLst>
      <p:ext uri="{BB962C8B-B14F-4D97-AF65-F5344CB8AC3E}">
        <p14:creationId xmlns:p14="http://schemas.microsoft.com/office/powerpoint/2010/main" val="293208097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r>
              <a:rPr lang="en-US" sz="6600" dirty="0" smtClean="0">
                <a:solidFill>
                  <a:srgbClr val="FFFFFF"/>
                </a:solidFill>
              </a:rPr>
              <a:t>Definition of Public Health</a:t>
            </a:r>
          </a:p>
          <a:p>
            <a:r>
              <a:rPr lang="en-US" sz="6600" dirty="0" smtClean="0">
                <a:solidFill>
                  <a:srgbClr val="FFFFFF"/>
                </a:solidFill>
              </a:rPr>
              <a:t>Common Examples</a:t>
            </a:r>
            <a:endParaRPr lang="en-US" sz="6600" dirty="0">
              <a:solidFill>
                <a:srgbClr val="FFFFFF"/>
              </a:solidFill>
            </a:endParaRPr>
          </a:p>
        </p:txBody>
      </p:sp>
      <p:sp>
        <p:nvSpPr>
          <p:cNvPr id="6" name="TextBox 5"/>
          <p:cNvSpPr txBox="1"/>
          <p:nvPr/>
        </p:nvSpPr>
        <p:spPr>
          <a:xfrm>
            <a:off x="35983" y="2777035"/>
            <a:ext cx="12192000" cy="6186308"/>
          </a:xfrm>
          <a:prstGeom prst="rect">
            <a:avLst/>
          </a:prstGeom>
          <a:noFill/>
        </p:spPr>
        <p:txBody>
          <a:bodyPr wrap="square" rtlCol="0">
            <a:spAutoFit/>
          </a:bodyPr>
          <a:lstStyle/>
          <a:p>
            <a:r>
              <a:rPr lang="en-US" sz="4400" dirty="0" smtClean="0">
                <a:solidFill>
                  <a:srgbClr val="FFFFFF"/>
                </a:solidFill>
              </a:rPr>
              <a:t>Common examples of diseases that the field of public health is concerned with:</a:t>
            </a:r>
          </a:p>
          <a:p>
            <a:pPr marL="571500" indent="-571500">
              <a:buFont typeface="Arial"/>
              <a:buChar char="•"/>
            </a:pPr>
            <a:r>
              <a:rPr lang="en-US" sz="4400" i="1" dirty="0" smtClean="0">
                <a:solidFill>
                  <a:srgbClr val="FFFFFF"/>
                </a:solidFill>
              </a:rPr>
              <a:t>Escherichia coli </a:t>
            </a:r>
            <a:r>
              <a:rPr lang="en-US" sz="4400" dirty="0" smtClean="0">
                <a:solidFill>
                  <a:srgbClr val="FFFFFF"/>
                </a:solidFill>
              </a:rPr>
              <a:t>(E. coli bacteria) – Bacteria from normal gut fauna that is ingested through fecal contamination of food. Gastrointestinal symptoms usually clear up on their own.</a:t>
            </a:r>
            <a:endParaRPr lang="en-US" sz="4400" i="1" dirty="0" smtClean="0">
              <a:solidFill>
                <a:srgbClr val="FFFFFF"/>
              </a:solidFill>
            </a:endParaRPr>
          </a:p>
          <a:p>
            <a:pPr marL="571500" indent="-571500">
              <a:buFont typeface="Arial"/>
              <a:buChar char="•"/>
            </a:pPr>
            <a:endParaRPr lang="en-US" sz="4400" dirty="0" smtClean="0">
              <a:solidFill>
                <a:srgbClr val="FFFFFF"/>
              </a:solidFill>
            </a:endParaRPr>
          </a:p>
          <a:p>
            <a:endParaRPr lang="en-US" sz="4400" dirty="0" smtClean="0">
              <a:solidFill>
                <a:srgbClr val="FFFFFF"/>
              </a:solidFill>
            </a:endParaRPr>
          </a:p>
          <a:p>
            <a:pPr marL="571500" indent="-571500">
              <a:buFont typeface="Arial"/>
              <a:buChar char="•"/>
            </a:pPr>
            <a:endParaRPr lang="en-US" sz="4400" dirty="0">
              <a:solidFill>
                <a:srgbClr val="FFFFFF"/>
              </a:solidFill>
            </a:endParaRPr>
          </a:p>
        </p:txBody>
      </p:sp>
    </p:spTree>
    <p:extLst>
      <p:ext uri="{BB962C8B-B14F-4D97-AF65-F5344CB8AC3E}">
        <p14:creationId xmlns:p14="http://schemas.microsoft.com/office/powerpoint/2010/main" val="277269270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r>
              <a:rPr lang="en-US" sz="6600" dirty="0" smtClean="0">
                <a:solidFill>
                  <a:srgbClr val="FFFFFF"/>
                </a:solidFill>
              </a:rPr>
              <a:t>Definition of Public Health</a:t>
            </a:r>
          </a:p>
          <a:p>
            <a:r>
              <a:rPr lang="en-US" sz="6600" dirty="0" smtClean="0">
                <a:solidFill>
                  <a:srgbClr val="FFFFFF"/>
                </a:solidFill>
              </a:rPr>
              <a:t>Common Examples</a:t>
            </a:r>
            <a:endParaRPr lang="en-US" sz="6600" dirty="0">
              <a:solidFill>
                <a:srgbClr val="FFFFFF"/>
              </a:solidFill>
            </a:endParaRPr>
          </a:p>
        </p:txBody>
      </p:sp>
      <p:sp>
        <p:nvSpPr>
          <p:cNvPr id="6" name="TextBox 5"/>
          <p:cNvSpPr txBox="1"/>
          <p:nvPr/>
        </p:nvSpPr>
        <p:spPr>
          <a:xfrm>
            <a:off x="35983" y="3200398"/>
            <a:ext cx="12192000" cy="4832092"/>
          </a:xfrm>
          <a:prstGeom prst="rect">
            <a:avLst/>
          </a:prstGeom>
          <a:noFill/>
        </p:spPr>
        <p:txBody>
          <a:bodyPr wrap="square" rtlCol="0">
            <a:spAutoFit/>
          </a:bodyPr>
          <a:lstStyle/>
          <a:p>
            <a:pPr marL="571500" indent="-571500">
              <a:buFont typeface="Arial"/>
              <a:buChar char="•"/>
            </a:pPr>
            <a:r>
              <a:rPr lang="en-US" sz="4400" dirty="0" smtClean="0">
                <a:solidFill>
                  <a:srgbClr val="FFFFFF"/>
                </a:solidFill>
              </a:rPr>
              <a:t>Tetanus (</a:t>
            </a:r>
            <a:r>
              <a:rPr lang="en-US" sz="4400" i="1" dirty="0" smtClean="0">
                <a:solidFill>
                  <a:srgbClr val="FFFFFF"/>
                </a:solidFill>
              </a:rPr>
              <a:t>Clostridium </a:t>
            </a:r>
            <a:r>
              <a:rPr lang="en-US" sz="4400" i="1" dirty="0" err="1" smtClean="0">
                <a:solidFill>
                  <a:srgbClr val="FFFFFF"/>
                </a:solidFill>
              </a:rPr>
              <a:t>tetani</a:t>
            </a:r>
            <a:r>
              <a:rPr lang="en-US" sz="4400" i="1" dirty="0" smtClean="0">
                <a:solidFill>
                  <a:srgbClr val="FFFFFF"/>
                </a:solidFill>
              </a:rPr>
              <a:t> </a:t>
            </a:r>
            <a:r>
              <a:rPr lang="en-US" sz="4400" dirty="0" smtClean="0">
                <a:solidFill>
                  <a:srgbClr val="FFFFFF"/>
                </a:solidFill>
              </a:rPr>
              <a:t>bacterial</a:t>
            </a:r>
            <a:r>
              <a:rPr lang="en-US" sz="4400" i="1" dirty="0" smtClean="0">
                <a:solidFill>
                  <a:srgbClr val="FFFFFF"/>
                </a:solidFill>
              </a:rPr>
              <a:t> </a:t>
            </a:r>
            <a:r>
              <a:rPr lang="en-US" sz="4400" dirty="0" smtClean="0">
                <a:solidFill>
                  <a:srgbClr val="FFFFFF"/>
                </a:solidFill>
              </a:rPr>
              <a:t>toxin) – Bacteria enters bloodstream through break in skin and creates harmful toxins that circulate in the body. Treated with antitoxins, but immunization </a:t>
            </a:r>
            <a:r>
              <a:rPr lang="en-US" sz="4400" dirty="0" err="1" smtClean="0">
                <a:solidFill>
                  <a:srgbClr val="FFFFFF"/>
                </a:solidFill>
              </a:rPr>
              <a:t>perferrable</a:t>
            </a:r>
            <a:r>
              <a:rPr lang="en-US" sz="4400" dirty="0" smtClean="0">
                <a:solidFill>
                  <a:srgbClr val="FFFFFF"/>
                </a:solidFill>
              </a:rPr>
              <a:t>.</a:t>
            </a:r>
          </a:p>
          <a:p>
            <a:endParaRPr lang="en-US" sz="4400" dirty="0" smtClean="0">
              <a:solidFill>
                <a:srgbClr val="FFFFFF"/>
              </a:solidFill>
            </a:endParaRPr>
          </a:p>
          <a:p>
            <a:pPr marL="571500" indent="-571500">
              <a:buFont typeface="Arial"/>
              <a:buChar char="•"/>
            </a:pPr>
            <a:endParaRPr lang="en-US" sz="4400" dirty="0">
              <a:solidFill>
                <a:srgbClr val="FFFFFF"/>
              </a:solidFill>
            </a:endParaRPr>
          </a:p>
        </p:txBody>
      </p:sp>
    </p:spTree>
    <p:extLst>
      <p:ext uri="{BB962C8B-B14F-4D97-AF65-F5344CB8AC3E}">
        <p14:creationId xmlns:p14="http://schemas.microsoft.com/office/powerpoint/2010/main" val="31686836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r>
              <a:rPr lang="en-US" sz="6600" dirty="0" smtClean="0">
                <a:solidFill>
                  <a:srgbClr val="FFFFFF"/>
                </a:solidFill>
              </a:rPr>
              <a:t>Definition of Public Health</a:t>
            </a:r>
          </a:p>
          <a:p>
            <a:r>
              <a:rPr lang="en-US" sz="6600" dirty="0" smtClean="0">
                <a:solidFill>
                  <a:srgbClr val="FFFFFF"/>
                </a:solidFill>
              </a:rPr>
              <a:t>Common Examples</a:t>
            </a:r>
            <a:endParaRPr lang="en-US" sz="6600" dirty="0">
              <a:solidFill>
                <a:srgbClr val="FFFFFF"/>
              </a:solidFill>
            </a:endParaRPr>
          </a:p>
        </p:txBody>
      </p:sp>
      <p:sp>
        <p:nvSpPr>
          <p:cNvPr id="6" name="TextBox 5"/>
          <p:cNvSpPr txBox="1"/>
          <p:nvPr/>
        </p:nvSpPr>
        <p:spPr>
          <a:xfrm>
            <a:off x="35983" y="3200398"/>
            <a:ext cx="12192000" cy="4154983"/>
          </a:xfrm>
          <a:prstGeom prst="rect">
            <a:avLst/>
          </a:prstGeom>
          <a:noFill/>
        </p:spPr>
        <p:txBody>
          <a:bodyPr wrap="square" rtlCol="0">
            <a:spAutoFit/>
          </a:bodyPr>
          <a:lstStyle/>
          <a:p>
            <a:pPr marL="571500" indent="-571500">
              <a:buFont typeface="Arial"/>
              <a:buChar char="•"/>
            </a:pPr>
            <a:r>
              <a:rPr lang="en-US" sz="4400" dirty="0" smtClean="0">
                <a:solidFill>
                  <a:srgbClr val="FFFFFF"/>
                </a:solidFill>
              </a:rPr>
              <a:t>AIDS (</a:t>
            </a:r>
            <a:r>
              <a:rPr lang="en-US" sz="4400" i="1" dirty="0" smtClean="0">
                <a:solidFill>
                  <a:srgbClr val="FFFFFF"/>
                </a:solidFill>
              </a:rPr>
              <a:t>Human Immunodeficiency Virus</a:t>
            </a:r>
            <a:r>
              <a:rPr lang="en-US" sz="4400" dirty="0" smtClean="0">
                <a:solidFill>
                  <a:srgbClr val="FFFFFF"/>
                </a:solidFill>
              </a:rPr>
              <a:t>) – Virus is transmitted through bodily fluids by either </a:t>
            </a:r>
            <a:r>
              <a:rPr lang="en-US" sz="4400" dirty="0" smtClean="0">
                <a:solidFill>
                  <a:srgbClr val="FFFFFF"/>
                </a:solidFill>
              </a:rPr>
              <a:t>intimate</a:t>
            </a:r>
            <a:r>
              <a:rPr lang="en-US" sz="4400" dirty="0">
                <a:solidFill>
                  <a:srgbClr val="FFFFFF"/>
                </a:solidFill>
              </a:rPr>
              <a:t> </a:t>
            </a:r>
            <a:r>
              <a:rPr lang="en-US" sz="4400" dirty="0" smtClean="0">
                <a:solidFill>
                  <a:srgbClr val="FFFFFF"/>
                </a:solidFill>
              </a:rPr>
              <a:t>contact </a:t>
            </a:r>
            <a:r>
              <a:rPr lang="en-US" sz="4400" dirty="0" smtClean="0">
                <a:solidFill>
                  <a:srgbClr val="FFFFFF"/>
                </a:solidFill>
              </a:rPr>
              <a:t>or blood transfusions. Treated with antiviral therapy, but no cure.</a:t>
            </a:r>
          </a:p>
          <a:p>
            <a:endParaRPr lang="en-US" sz="4400" dirty="0" smtClean="0">
              <a:solidFill>
                <a:srgbClr val="FFFFFF"/>
              </a:solidFill>
            </a:endParaRPr>
          </a:p>
          <a:p>
            <a:pPr marL="571500" indent="-571500">
              <a:buFont typeface="Arial"/>
              <a:buChar char="•"/>
            </a:pPr>
            <a:endParaRPr lang="en-US" sz="4400" dirty="0">
              <a:solidFill>
                <a:srgbClr val="FFFFFF"/>
              </a:solidFill>
            </a:endParaRPr>
          </a:p>
        </p:txBody>
      </p:sp>
    </p:spTree>
    <p:extLst>
      <p:ext uri="{BB962C8B-B14F-4D97-AF65-F5344CB8AC3E}">
        <p14:creationId xmlns:p14="http://schemas.microsoft.com/office/powerpoint/2010/main" val="42157558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85196"/>
            <a:ext cx="10515600" cy="1500187"/>
          </a:xfrm>
        </p:spPr>
        <p:txBody>
          <a:bodyPr>
            <a:noAutofit/>
          </a:bodyPr>
          <a:lstStyle/>
          <a:p>
            <a:r>
              <a:rPr lang="en-US" sz="6600" dirty="0" smtClean="0">
                <a:solidFill>
                  <a:srgbClr val="FFFFFF"/>
                </a:solidFill>
              </a:rPr>
              <a:t>Definition of Public Health</a:t>
            </a:r>
          </a:p>
          <a:p>
            <a:r>
              <a:rPr lang="en-US" sz="6600" dirty="0" smtClean="0">
                <a:solidFill>
                  <a:srgbClr val="FFFFFF"/>
                </a:solidFill>
              </a:rPr>
              <a:t>Common Examples</a:t>
            </a:r>
            <a:endParaRPr lang="en-US" sz="6600" dirty="0">
              <a:solidFill>
                <a:srgbClr val="FFFFFF"/>
              </a:solidFill>
            </a:endParaRPr>
          </a:p>
        </p:txBody>
      </p:sp>
      <p:sp>
        <p:nvSpPr>
          <p:cNvPr id="6" name="TextBox 5"/>
          <p:cNvSpPr txBox="1"/>
          <p:nvPr/>
        </p:nvSpPr>
        <p:spPr>
          <a:xfrm>
            <a:off x="35983" y="3200398"/>
            <a:ext cx="12192000" cy="4832092"/>
          </a:xfrm>
          <a:prstGeom prst="rect">
            <a:avLst/>
          </a:prstGeom>
          <a:noFill/>
        </p:spPr>
        <p:txBody>
          <a:bodyPr wrap="square" rtlCol="0">
            <a:spAutoFit/>
          </a:bodyPr>
          <a:lstStyle/>
          <a:p>
            <a:pPr marL="571500" indent="-571500">
              <a:buFont typeface="Arial"/>
              <a:buChar char="•"/>
            </a:pPr>
            <a:r>
              <a:rPr lang="en-US" sz="4400" dirty="0">
                <a:solidFill>
                  <a:srgbClr val="FFFFFF"/>
                </a:solidFill>
              </a:rPr>
              <a:t>E</a:t>
            </a:r>
            <a:r>
              <a:rPr lang="en-US" sz="4400" dirty="0" smtClean="0">
                <a:solidFill>
                  <a:srgbClr val="FFFFFF"/>
                </a:solidFill>
              </a:rPr>
              <a:t>ncephalitis (</a:t>
            </a:r>
            <a:r>
              <a:rPr lang="en-US" sz="4400" i="1" dirty="0" smtClean="0">
                <a:solidFill>
                  <a:srgbClr val="FFFFFF"/>
                </a:solidFill>
              </a:rPr>
              <a:t>multiple viral and bacterial causes</a:t>
            </a:r>
            <a:r>
              <a:rPr lang="en-US" sz="4400" dirty="0" smtClean="0">
                <a:solidFill>
                  <a:srgbClr val="FFFFFF"/>
                </a:solidFill>
              </a:rPr>
              <a:t>) – Infection with either bacteria or virus that causes brain swelling. Frequently from </a:t>
            </a:r>
            <a:r>
              <a:rPr lang="en-US" sz="4400" dirty="0" err="1" smtClean="0">
                <a:solidFill>
                  <a:srgbClr val="FFFFFF"/>
                </a:solidFill>
              </a:rPr>
              <a:t>arbovirus</a:t>
            </a:r>
            <a:r>
              <a:rPr lang="en-US" sz="4400" dirty="0" smtClean="0">
                <a:solidFill>
                  <a:srgbClr val="FFFFFF"/>
                </a:solidFill>
              </a:rPr>
              <a:t> in mosquitoes. No single cause so no defined vaccine or treatment.</a:t>
            </a:r>
          </a:p>
          <a:p>
            <a:endParaRPr lang="en-US" sz="4400" dirty="0" smtClean="0">
              <a:solidFill>
                <a:srgbClr val="FFFFFF"/>
              </a:solidFill>
            </a:endParaRPr>
          </a:p>
          <a:p>
            <a:pPr marL="571500" indent="-571500">
              <a:buFont typeface="Arial"/>
              <a:buChar char="•"/>
            </a:pPr>
            <a:endParaRPr lang="en-US" sz="4400" dirty="0">
              <a:solidFill>
                <a:srgbClr val="FFFFFF"/>
              </a:solidFill>
            </a:endParaRPr>
          </a:p>
        </p:txBody>
      </p:sp>
    </p:spTree>
    <p:extLst>
      <p:ext uri="{BB962C8B-B14F-4D97-AF65-F5344CB8AC3E}">
        <p14:creationId xmlns:p14="http://schemas.microsoft.com/office/powerpoint/2010/main" val="4309965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Medical MBU Template">
  <a:themeElements>
    <a:clrScheme name="TCOM BSA 1">
      <a:dk1>
        <a:srgbClr val="00853E"/>
      </a:dk1>
      <a:lt1>
        <a:srgbClr val="FFFFFF"/>
      </a:lt1>
      <a:dk2>
        <a:srgbClr val="747774"/>
      </a:dk2>
      <a:lt2>
        <a:srgbClr val="000000"/>
      </a:lt2>
      <a:accent1>
        <a:srgbClr val="3FDC9E"/>
      </a:accent1>
      <a:accent2>
        <a:srgbClr val="F8603F"/>
      </a:accent2>
      <a:accent3>
        <a:srgbClr val="FEB033"/>
      </a:accent3>
      <a:accent4>
        <a:srgbClr val="565856"/>
      </a:accent4>
      <a:accent5>
        <a:srgbClr val="E68A21"/>
      </a:accent5>
      <a:accent6>
        <a:srgbClr val="1CA971"/>
      </a:accent6>
      <a:hlink>
        <a:srgbClr val="EB383A"/>
      </a:hlink>
      <a:folHlink>
        <a:srgbClr val="C63131"/>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avid's Template" id="{9E867C78-D411-A14F-BEE8-3DF92ACF8D00}" vid="{4B4462C3-9D29-B64B-8547-8778EC1CB8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Medical MBU Template.potx</Template>
  <TotalTime>867</TotalTime>
  <Words>1259</Words>
  <Application>Microsoft Macintosh PowerPoint</Application>
  <PresentationFormat>Custom</PresentationFormat>
  <Paragraphs>155</Paragraphs>
  <Slides>40</Slides>
  <Notes>1</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Medical MBU Template</vt:lpstr>
      <vt:lpstr>PUBLIC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Influenza Virus</vt:lpstr>
      <vt:lpstr>PowerPoint Presentation</vt:lpstr>
      <vt:lpstr>PowerPoint Presentation</vt:lpstr>
      <vt:lpstr>PowerPoint Presentation</vt:lpstr>
      <vt:lpstr>Immunization</vt:lpstr>
      <vt:lpstr>5 Diseases that should be Vaccinated against</vt:lpstr>
      <vt:lpstr>Re-Immunizations</vt:lpstr>
      <vt:lpstr>Immunizations</vt:lpstr>
      <vt:lpstr>Clean Water</vt:lpstr>
      <vt:lpstr>Clean Water</vt:lpstr>
      <vt:lpstr>PowerPoint Presentation</vt:lpstr>
      <vt:lpstr>Vectors</vt:lpstr>
      <vt:lpstr>Vectors</vt:lpstr>
      <vt:lpstr>Vectors</vt:lpstr>
      <vt:lpstr>Group Activity</vt:lpstr>
      <vt:lpstr>Pollution</vt:lpstr>
      <vt:lpstr>Air Pollution</vt:lpstr>
      <vt:lpstr>Activity: Public Health professional</vt:lpstr>
      <vt:lpstr>Picture Links: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ADAM FARRIS</dc:creator>
  <cp:lastModifiedBy>Michael Collier</cp:lastModifiedBy>
  <cp:revision>34</cp:revision>
  <dcterms:created xsi:type="dcterms:W3CDTF">2015-10-21T15:00:46Z</dcterms:created>
  <dcterms:modified xsi:type="dcterms:W3CDTF">2015-11-17T18:44:12Z</dcterms:modified>
</cp:coreProperties>
</file>