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258" r:id="rId3"/>
    <p:sldId id="257" r:id="rId4"/>
    <p:sldId id="259" r:id="rId5"/>
    <p:sldId id="260" r:id="rId6"/>
    <p:sldId id="261" r:id="rId7"/>
    <p:sldId id="262" r:id="rId8"/>
    <p:sldId id="263" r:id="rId9"/>
    <p:sldId id="265" r:id="rId10"/>
    <p:sldId id="266" r:id="rId11"/>
    <p:sldId id="267" r:id="rId12"/>
    <p:sldId id="315" r:id="rId13"/>
    <p:sldId id="316" r:id="rId14"/>
    <p:sldId id="269" r:id="rId15"/>
    <p:sldId id="317" r:id="rId16"/>
    <p:sldId id="318" r:id="rId17"/>
    <p:sldId id="270" r:id="rId18"/>
    <p:sldId id="268"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0" r:id="rId38"/>
    <p:sldId id="319" r:id="rId39"/>
    <p:sldId id="289" r:id="rId40"/>
    <p:sldId id="291" r:id="rId41"/>
    <p:sldId id="292" r:id="rId42"/>
    <p:sldId id="293" r:id="rId43"/>
    <p:sldId id="294" r:id="rId44"/>
    <p:sldId id="295" r:id="rId45"/>
    <p:sldId id="296" r:id="rId46"/>
    <p:sldId id="297" r:id="rId47"/>
    <p:sldId id="298" r:id="rId48"/>
    <p:sldId id="299" r:id="rId49"/>
    <p:sldId id="300" r:id="rId50"/>
    <p:sldId id="301" r:id="rId51"/>
    <p:sldId id="303" r:id="rId52"/>
    <p:sldId id="311" r:id="rId53"/>
    <p:sldId id="312" r:id="rId54"/>
    <p:sldId id="313" r:id="rId55"/>
    <p:sldId id="314" r:id="rId56"/>
    <p:sldId id="304" r:id="rId57"/>
    <p:sldId id="305" r:id="rId58"/>
    <p:sldId id="307" r:id="rId59"/>
    <p:sldId id="308" r:id="rId60"/>
    <p:sldId id="309" r:id="rId61"/>
    <p:sldId id="310" r:id="rId62"/>
    <p:sldId id="302" r:id="rId63"/>
    <p:sldId id="32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2"/>
    <p:restoredTop sz="95246"/>
  </p:normalViewPr>
  <p:slideViewPr>
    <p:cSldViewPr snapToGrid="0" snapToObjects="1">
      <p:cViewPr>
        <p:scale>
          <a:sx n="75" d="100"/>
          <a:sy n="75" d="100"/>
        </p:scale>
        <p:origin x="-80" y="-1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70A895-1973-6B4A-B516-99B33C1D98DB}" type="datetimeFigureOut">
              <a:rPr lang="en-US" smtClean="0"/>
              <a:t>3/7/16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4AAE86-B2C7-0045-B29D-2281752BDC25}" type="slidenum">
              <a:rPr lang="en-US" smtClean="0"/>
              <a:t>‹#›</a:t>
            </a:fld>
            <a:endParaRPr lang="en-US"/>
          </a:p>
        </p:txBody>
      </p:sp>
    </p:spTree>
    <p:extLst>
      <p:ext uri="{BB962C8B-B14F-4D97-AF65-F5344CB8AC3E}">
        <p14:creationId xmlns:p14="http://schemas.microsoft.com/office/powerpoint/2010/main" val="20435819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AAE86-B2C7-0045-B29D-2281752BDC25}" type="slidenum">
              <a:rPr lang="en-US" smtClean="0"/>
              <a:t>6</a:t>
            </a:fld>
            <a:endParaRPr lang="en-US"/>
          </a:p>
        </p:txBody>
      </p:sp>
    </p:spTree>
    <p:extLst>
      <p:ext uri="{BB962C8B-B14F-4D97-AF65-F5344CB8AC3E}">
        <p14:creationId xmlns:p14="http://schemas.microsoft.com/office/powerpoint/2010/main" val="405527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AAE86-B2C7-0045-B29D-2281752BDC25}" type="slidenum">
              <a:rPr lang="en-US" smtClean="0"/>
              <a:t>7</a:t>
            </a:fld>
            <a:endParaRPr lang="en-US"/>
          </a:p>
        </p:txBody>
      </p:sp>
    </p:spTree>
    <p:extLst>
      <p:ext uri="{BB962C8B-B14F-4D97-AF65-F5344CB8AC3E}">
        <p14:creationId xmlns:p14="http://schemas.microsoft.com/office/powerpoint/2010/main" val="237527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AAE86-B2C7-0045-B29D-2281752BDC25}" type="slidenum">
              <a:rPr lang="en-US" smtClean="0"/>
              <a:t>12</a:t>
            </a:fld>
            <a:endParaRPr lang="en-US"/>
          </a:p>
        </p:txBody>
      </p:sp>
    </p:spTree>
    <p:extLst>
      <p:ext uri="{BB962C8B-B14F-4D97-AF65-F5344CB8AC3E}">
        <p14:creationId xmlns:p14="http://schemas.microsoft.com/office/powerpoint/2010/main" val="382742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AAE86-B2C7-0045-B29D-2281752BDC25}" type="slidenum">
              <a:rPr lang="en-US" smtClean="0"/>
              <a:t>13</a:t>
            </a:fld>
            <a:endParaRPr lang="en-US"/>
          </a:p>
        </p:txBody>
      </p:sp>
    </p:spTree>
    <p:extLst>
      <p:ext uri="{BB962C8B-B14F-4D97-AF65-F5344CB8AC3E}">
        <p14:creationId xmlns:p14="http://schemas.microsoft.com/office/powerpoint/2010/main" val="217866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AAE86-B2C7-0045-B29D-2281752BDC25}" type="slidenum">
              <a:rPr lang="en-US" smtClean="0"/>
              <a:t>32</a:t>
            </a:fld>
            <a:endParaRPr lang="en-US"/>
          </a:p>
        </p:txBody>
      </p:sp>
    </p:spTree>
    <p:extLst>
      <p:ext uri="{BB962C8B-B14F-4D97-AF65-F5344CB8AC3E}">
        <p14:creationId xmlns:p14="http://schemas.microsoft.com/office/powerpoint/2010/main" val="4131918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AAE86-B2C7-0045-B29D-2281752BDC25}" type="slidenum">
              <a:rPr lang="en-US" smtClean="0"/>
              <a:t>48</a:t>
            </a:fld>
            <a:endParaRPr lang="en-US"/>
          </a:p>
        </p:txBody>
      </p:sp>
    </p:spTree>
    <p:extLst>
      <p:ext uri="{BB962C8B-B14F-4D97-AF65-F5344CB8AC3E}">
        <p14:creationId xmlns:p14="http://schemas.microsoft.com/office/powerpoint/2010/main" val="1479126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AAE86-B2C7-0045-B29D-2281752BDC25}" type="slidenum">
              <a:rPr lang="en-US" smtClean="0"/>
              <a:t>55</a:t>
            </a:fld>
            <a:endParaRPr lang="en-US"/>
          </a:p>
        </p:txBody>
      </p:sp>
    </p:spTree>
    <p:extLst>
      <p:ext uri="{BB962C8B-B14F-4D97-AF65-F5344CB8AC3E}">
        <p14:creationId xmlns:p14="http://schemas.microsoft.com/office/powerpoint/2010/main" val="336975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AAE86-B2C7-0045-B29D-2281752BDC25}" type="slidenum">
              <a:rPr lang="en-US" smtClean="0"/>
              <a:t>57</a:t>
            </a:fld>
            <a:endParaRPr lang="en-US"/>
          </a:p>
        </p:txBody>
      </p:sp>
    </p:spTree>
    <p:extLst>
      <p:ext uri="{BB962C8B-B14F-4D97-AF65-F5344CB8AC3E}">
        <p14:creationId xmlns:p14="http://schemas.microsoft.com/office/powerpoint/2010/main" val="359954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4AAE86-B2C7-0045-B29D-2281752BDC25}" type="slidenum">
              <a:rPr lang="en-US" smtClean="0"/>
              <a:t>58</a:t>
            </a:fld>
            <a:endParaRPr lang="en-US"/>
          </a:p>
        </p:txBody>
      </p:sp>
    </p:spTree>
    <p:extLst>
      <p:ext uri="{BB962C8B-B14F-4D97-AF65-F5344CB8AC3E}">
        <p14:creationId xmlns:p14="http://schemas.microsoft.com/office/powerpoint/2010/main" val="359954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1168400"/>
            <a:ext cx="12192000" cy="1862667"/>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701204" y="765998"/>
            <a:ext cx="9144000" cy="1509712"/>
          </a:xfrm>
        </p:spPr>
        <p:txBody>
          <a:bodyPr anchor="b"/>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2709672" y="2293596"/>
            <a:ext cx="9144000" cy="10469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FE3BE6E-5DC9-7340-900B-ACC9C8C17C13}" type="datetimeFigureOut">
              <a:rPr lang="en-US" smtClean="0"/>
              <a:t>3/7/16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177E7-458B-9448-97D6-338F469304CB}" type="slidenum">
              <a:rPr lang="en-US" smtClean="0"/>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73" y="1030288"/>
            <a:ext cx="2583799" cy="2310270"/>
          </a:xfrm>
          <a:prstGeom prst="rect">
            <a:avLst/>
          </a:prstGeom>
        </p:spPr>
      </p:pic>
    </p:spTree>
    <p:extLst>
      <p:ext uri="{BB962C8B-B14F-4D97-AF65-F5344CB8AC3E}">
        <p14:creationId xmlns:p14="http://schemas.microsoft.com/office/powerpoint/2010/main" val="101350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825625"/>
            <a:ext cx="6273800" cy="435133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E3BE6E-5DC9-7340-900B-ACC9C8C17C13}" type="datetimeFigureOut">
              <a:rPr lang="en-US" smtClean="0"/>
              <a:t>3/7/16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177E7-458B-9448-97D6-338F469304CB}" type="slidenum">
              <a:rPr lang="en-US" smtClean="0"/>
              <a:t>‹#›</a:t>
            </a:fld>
            <a:endParaRPr lang="en-US"/>
          </a:p>
        </p:txBody>
      </p:sp>
      <p:sp>
        <p:nvSpPr>
          <p:cNvPr id="8" name="Rectangle 7"/>
          <p:cNvSpPr/>
          <p:nvPr userDrawn="1"/>
        </p:nvSpPr>
        <p:spPr>
          <a:xfrm>
            <a:off x="7239000" y="1825625"/>
            <a:ext cx="4114800" cy="4351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239000" y="1825625"/>
            <a:ext cx="4114800" cy="53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t>Click to edit Master text styles</a:t>
            </a:r>
          </a:p>
        </p:txBody>
      </p:sp>
      <p:sp>
        <p:nvSpPr>
          <p:cNvPr id="13" name="Content Placeholder 2"/>
          <p:cNvSpPr>
            <a:spLocks noGrp="1"/>
          </p:cNvSpPr>
          <p:nvPr>
            <p:ph idx="13"/>
          </p:nvPr>
        </p:nvSpPr>
        <p:spPr>
          <a:xfrm>
            <a:off x="7416800" y="2556403"/>
            <a:ext cx="3810000" cy="3421064"/>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6979" y="5912399"/>
            <a:ext cx="814892" cy="728625"/>
          </a:xfrm>
          <a:prstGeom prst="rect">
            <a:avLst/>
          </a:prstGeom>
        </p:spPr>
      </p:pic>
    </p:spTree>
    <p:extLst>
      <p:ext uri="{BB962C8B-B14F-4D97-AF65-F5344CB8AC3E}">
        <p14:creationId xmlns:p14="http://schemas.microsoft.com/office/powerpoint/2010/main" val="1262854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2119499"/>
            <a:ext cx="12192000" cy="1043675"/>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p:cNvSpPr/>
          <p:nvPr userDrawn="1"/>
        </p:nvSpPr>
        <p:spPr>
          <a:xfrm>
            <a:off x="0" y="2997201"/>
            <a:ext cx="12192000" cy="118533"/>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3382434"/>
            <a:ext cx="10515600" cy="1180041"/>
          </a:xfrm>
        </p:spPr>
        <p:txBody>
          <a:bodyPr anchor="b"/>
          <a:lstStyle>
            <a:lvl1pPr algn="ct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E3BE6E-5DC9-7340-900B-ACC9C8C17C13}" type="datetimeFigureOut">
              <a:rPr lang="en-US" smtClean="0"/>
              <a:t>3/7/16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177E7-458B-9448-97D6-338F469304C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3914" y="1869156"/>
            <a:ext cx="1871472" cy="1673352"/>
          </a:xfrm>
          <a:prstGeom prst="rect">
            <a:avLst/>
          </a:prstGeom>
        </p:spPr>
      </p:pic>
    </p:spTree>
    <p:extLst>
      <p:ext uri="{BB962C8B-B14F-4D97-AF65-F5344CB8AC3E}">
        <p14:creationId xmlns:p14="http://schemas.microsoft.com/office/powerpoint/2010/main" val="150895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E3BE6E-5DC9-7340-900B-ACC9C8C17C13}" type="datetimeFigureOut">
              <a:rPr lang="en-US" smtClean="0"/>
              <a:t>3/7/16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101884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E3BE6E-5DC9-7340-900B-ACC9C8C17C13}" type="datetimeFigureOut">
              <a:rPr lang="en-US" smtClean="0"/>
              <a:t>3/7/16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21994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542645"/>
            <a:ext cx="12192000" cy="1148043"/>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p:cNvSpPr/>
          <p:nvPr userDrawn="1"/>
        </p:nvSpPr>
        <p:spPr>
          <a:xfrm>
            <a:off x="0" y="1466604"/>
            <a:ext cx="12192000" cy="130386"/>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E3BE6E-5DC9-7340-900B-ACC9C8C17C13}" type="datetimeFigureOut">
              <a:rPr lang="en-US" smtClean="0"/>
              <a:t>3/7/16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1466799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3BE6E-5DC9-7340-900B-ACC9C8C17C13}" type="datetimeFigureOut">
              <a:rPr lang="en-US" smtClean="0"/>
              <a:t>3/7/16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478543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398779" y="0"/>
            <a:ext cx="4327209"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0447" y="457200"/>
            <a:ext cx="4325461" cy="1600200"/>
          </a:xfrm>
        </p:spPr>
        <p:txBody>
          <a:bodyPr anchor="b"/>
          <a:lstStyle>
            <a:lvl1pPr>
              <a:defRPr sz="3200">
                <a:solidFill>
                  <a:schemeClr val="accent3"/>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00447" y="2057400"/>
            <a:ext cx="4325461" cy="3811588"/>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3BE6E-5DC9-7340-900B-ACC9C8C17C13}" type="datetimeFigureOut">
              <a:rPr lang="en-US" smtClean="0"/>
              <a:t>3/7/16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78601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3BE6E-5DC9-7340-900B-ACC9C8C17C13}" type="datetimeFigureOut">
              <a:rPr lang="en-US" smtClean="0"/>
              <a:t>3/7/16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1683137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3BE6E-5DC9-7340-900B-ACC9C8C17C13}" type="datetimeFigureOut">
              <a:rPr lang="en-US" smtClean="0"/>
              <a:t>3/7/16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177E7-458B-9448-97D6-338F469304CB}" type="slidenum">
              <a:rPr lang="en-US" smtClean="0"/>
              <a:t>‹#›</a:t>
            </a:fld>
            <a:endParaRPr lang="en-US"/>
          </a:p>
        </p:txBody>
      </p:sp>
    </p:spTree>
    <p:extLst>
      <p:ext uri="{BB962C8B-B14F-4D97-AF65-F5344CB8AC3E}">
        <p14:creationId xmlns:p14="http://schemas.microsoft.com/office/powerpoint/2010/main" val="121322417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Franklin Gothic Heavy" charset="0"/>
                <a:ea typeface="Franklin Gothic Heavy" charset="0"/>
                <a:cs typeface="Franklin Gothic Heavy" charset="0"/>
              </a:rPr>
              <a:t>MEDICINE</a:t>
            </a:r>
            <a:endParaRPr lang="en-US" dirty="0">
              <a:latin typeface="Franklin Gothic Heavy" charset="0"/>
              <a:ea typeface="Franklin Gothic Heavy" charset="0"/>
              <a:cs typeface="Franklin Gothic Heavy" charset="0"/>
            </a:endParaRPr>
          </a:p>
        </p:txBody>
      </p:sp>
      <p:sp>
        <p:nvSpPr>
          <p:cNvPr id="3" name="Subtitle 2"/>
          <p:cNvSpPr>
            <a:spLocks noGrp="1"/>
          </p:cNvSpPr>
          <p:nvPr>
            <p:ph type="subTitle" idx="1"/>
          </p:nvPr>
        </p:nvSpPr>
        <p:spPr/>
        <p:txBody>
          <a:bodyPr/>
          <a:lstStyle/>
          <a:p>
            <a:r>
              <a:rPr lang="en-US" dirty="0" smtClean="0">
                <a:latin typeface="Franklin Gothic Demi Cond" charset="0"/>
                <a:ea typeface="Franklin Gothic Demi Cond" charset="0"/>
                <a:cs typeface="Franklin Gothic Demi Cond" charset="0"/>
              </a:rPr>
              <a:t>Merit Badge Presentation</a:t>
            </a:r>
            <a:endParaRPr lang="en-US" dirty="0">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8383466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JAMES WATSON AND FRANCIS CRICK</a:t>
            </a:r>
            <a:endParaRPr lang="en-US" dirty="0"/>
          </a:p>
        </p:txBody>
      </p:sp>
      <p:sp>
        <p:nvSpPr>
          <p:cNvPr id="3" name="Content Placeholder 2"/>
          <p:cNvSpPr>
            <a:spLocks noGrp="1"/>
          </p:cNvSpPr>
          <p:nvPr>
            <p:ph idx="1"/>
          </p:nvPr>
        </p:nvSpPr>
        <p:spPr/>
        <p:txBody>
          <a:bodyPr/>
          <a:lstStyle/>
          <a:p>
            <a:r>
              <a:rPr lang="en-US" dirty="0"/>
              <a:t>American molecular </a:t>
            </a:r>
            <a:r>
              <a:rPr lang="en-US" dirty="0" smtClean="0"/>
              <a:t>biologists </a:t>
            </a:r>
            <a:r>
              <a:rPr lang="en-US" dirty="0"/>
              <a:t>who are best known as the co-discoverers of the structure of DNA. </a:t>
            </a:r>
            <a:endParaRPr lang="en-US" dirty="0" smtClean="0"/>
          </a:p>
          <a:p>
            <a:r>
              <a:rPr lang="en-US" dirty="0" smtClean="0"/>
              <a:t>Earned them </a:t>
            </a:r>
            <a:r>
              <a:rPr lang="en-US" dirty="0"/>
              <a:t>the 1962 Noble Prize in Physiology and Medicine and a correct understanding of how "the molecular structure of nucleic acids transfer information in living material".</a:t>
            </a:r>
            <a:endParaRPr lang="en-US" dirty="0"/>
          </a:p>
        </p:txBody>
      </p:sp>
      <p:pic>
        <p:nvPicPr>
          <p:cNvPr id="5" name="Content Placeholder 4"/>
          <p:cNvPicPr>
            <a:picLocks noGrp="1" noChangeAspect="1"/>
          </p:cNvPicPr>
          <p:nvPr>
            <p:ph idx="13"/>
          </p:nvPr>
        </p:nvPicPr>
        <p:blipFill>
          <a:blip r:embed="rId2"/>
          <a:srcRect t="5695" b="5695"/>
          <a:stretch>
            <a:fillRect/>
          </a:stretch>
        </p:blipFill>
        <p:spPr>
          <a:xfrm>
            <a:off x="7416800" y="2370136"/>
            <a:ext cx="3810000" cy="3421064"/>
          </a:xfrm>
        </p:spPr>
      </p:pic>
    </p:spTree>
    <p:extLst>
      <p:ext uri="{BB962C8B-B14F-4D97-AF65-F5344CB8AC3E}">
        <p14:creationId xmlns:p14="http://schemas.microsoft.com/office/powerpoint/2010/main" val="3569010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HIPPOCRATIC OATH</a:t>
            </a:r>
            <a:endParaRPr lang="en-US" dirty="0"/>
          </a:p>
        </p:txBody>
      </p:sp>
      <p:sp>
        <p:nvSpPr>
          <p:cNvPr id="3" name="Text Placeholder 2"/>
          <p:cNvSpPr>
            <a:spLocks noGrp="1"/>
          </p:cNvSpPr>
          <p:nvPr>
            <p:ph type="body" idx="1"/>
          </p:nvPr>
        </p:nvSpPr>
        <p:spPr/>
        <p:txBody>
          <a:bodyPr/>
          <a:lstStyle/>
          <a:p>
            <a:r>
              <a:rPr lang="en-US" dirty="0" smtClean="0"/>
              <a:t>Explain the Hippocratic oath and compare to the original version to a more modern one. Discuss to whom those subscribing to the original version of the oath owe the greatest allegiance. </a:t>
            </a:r>
            <a:endParaRPr lang="en-US" dirty="0"/>
          </a:p>
        </p:txBody>
      </p:sp>
    </p:spTree>
    <p:extLst>
      <p:ext uri="{BB962C8B-B14F-4D97-AF65-F5344CB8AC3E}">
        <p14:creationId xmlns:p14="http://schemas.microsoft.com/office/powerpoint/2010/main" val="29531080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72608"/>
          </a:xfrm>
        </p:spPr>
        <p:txBody>
          <a:bodyPr/>
          <a:lstStyle/>
          <a:p>
            <a:r>
              <a:rPr lang="en-US" dirty="0" smtClean="0"/>
              <a:t>Original Text of Hippocratic Oath </a:t>
            </a:r>
            <a:endParaRPr lang="en-US" dirty="0"/>
          </a:p>
        </p:txBody>
      </p:sp>
      <p:sp>
        <p:nvSpPr>
          <p:cNvPr id="3" name="Content Placeholder 2"/>
          <p:cNvSpPr>
            <a:spLocks noGrp="1"/>
          </p:cNvSpPr>
          <p:nvPr>
            <p:ph idx="1"/>
          </p:nvPr>
        </p:nvSpPr>
        <p:spPr>
          <a:xfrm>
            <a:off x="287866" y="1219200"/>
            <a:ext cx="7128933" cy="5333999"/>
          </a:xfrm>
        </p:spPr>
        <p:txBody>
          <a:bodyPr>
            <a:noAutofit/>
          </a:bodyPr>
          <a:lstStyle/>
          <a:p>
            <a:pPr marL="0" indent="0">
              <a:buNone/>
            </a:pPr>
            <a:r>
              <a:rPr lang="en-US" sz="1800" i="1" dirty="0">
                <a:solidFill>
                  <a:schemeClr val="tx1"/>
                </a:solidFill>
                <a:latin typeface="Helvetica"/>
                <a:ea typeface="Helvetica"/>
                <a:cs typeface="Helvetica"/>
              </a:rPr>
              <a:t>I swear by Apollo, Asclepius, </a:t>
            </a:r>
            <a:r>
              <a:rPr lang="en-US" sz="1800" i="1" dirty="0" err="1">
                <a:solidFill>
                  <a:schemeClr val="tx1"/>
                </a:solidFill>
                <a:latin typeface="Helvetica"/>
                <a:ea typeface="Helvetica"/>
                <a:cs typeface="Helvetica"/>
              </a:rPr>
              <a:t>Hygieia</a:t>
            </a:r>
            <a:r>
              <a:rPr lang="en-US" sz="1800" i="1" dirty="0">
                <a:solidFill>
                  <a:schemeClr val="tx1"/>
                </a:solidFill>
                <a:latin typeface="Helvetica"/>
                <a:ea typeface="Helvetica"/>
                <a:cs typeface="Helvetica"/>
              </a:rPr>
              <a:t>, and Panacea, and I take to witness all the gods, all the goddesses, to keep according to my ability and my judgment, the following Oath. To consider dear to me as my parents him who taught me this art; to live in common with him and if necessary to share my goods with him; To look upon his children as my own brothers, to teach them this art I will prescribe regimens for the good of my patients according to my ability and my judgment and never do harm to anyone. To please no one will I prescribe a deadly drug nor give advice which may cause his death. Nor will I give a woman a </a:t>
            </a:r>
            <a:r>
              <a:rPr lang="en-US" sz="1800" i="1" dirty="0" err="1">
                <a:solidFill>
                  <a:schemeClr val="tx1"/>
                </a:solidFill>
                <a:latin typeface="Helvetica"/>
                <a:ea typeface="Helvetica"/>
                <a:cs typeface="Helvetica"/>
              </a:rPr>
              <a:t>pessary</a:t>
            </a:r>
            <a:r>
              <a:rPr lang="en-US" sz="1800" i="1" dirty="0">
                <a:solidFill>
                  <a:schemeClr val="tx1"/>
                </a:solidFill>
                <a:latin typeface="Helvetica"/>
                <a:ea typeface="Helvetica"/>
                <a:cs typeface="Helvetica"/>
              </a:rPr>
              <a:t> to procure abortion. But I will preserve the purity of my life and my arts. I will not cut for stone, even for patients in whom the disease is manifest; I will leave this operation to be performed by practitioners, specialists in this art. In every house where I come I will enter only for the good of my patients, keeping myself far from all intentional ill-doing and all seduction and especially from the pleasures of love with women or with men, be they free or slaves. All that may come to my knowledge in the exercise of my profession or in daily commerce with men, which ought not to be spread abroad, I will keep secret and will never reveal. If I keep this oath faithfully, may I enjoy my life and practice my art, respected by all men and in all times; but if I swerve from it or violate it, may the reverse be my lot.</a:t>
            </a:r>
            <a:endParaRPr lang="en-US" sz="1800" i="1" dirty="0">
              <a:solidFill>
                <a:schemeClr val="tx1"/>
              </a:solidFill>
            </a:endParaRPr>
          </a:p>
        </p:txBody>
      </p:sp>
      <p:pic>
        <p:nvPicPr>
          <p:cNvPr id="5" name="Content Placeholder 4"/>
          <p:cNvPicPr>
            <a:picLocks noGrp="1" noChangeAspect="1"/>
          </p:cNvPicPr>
          <p:nvPr>
            <p:ph idx="13"/>
          </p:nvPr>
        </p:nvPicPr>
        <p:blipFill rotWithShape="1">
          <a:blip r:embed="rId3"/>
          <a:srcRect t="5656" b="15306"/>
          <a:stretch/>
        </p:blipFill>
        <p:spPr>
          <a:xfrm>
            <a:off x="7416800" y="1825625"/>
            <a:ext cx="3810000" cy="4351338"/>
          </a:xfrm>
        </p:spPr>
      </p:pic>
      <p:pic>
        <p:nvPicPr>
          <p:cNvPr id="6" name="Picture 5"/>
          <p:cNvPicPr>
            <a:picLocks noChangeAspect="1"/>
          </p:cNvPicPr>
          <p:nvPr/>
        </p:nvPicPr>
        <p:blipFill>
          <a:blip r:embed="rId4"/>
          <a:stretch>
            <a:fillRect/>
          </a:stretch>
        </p:blipFill>
        <p:spPr>
          <a:xfrm>
            <a:off x="10565493" y="622300"/>
            <a:ext cx="1322614" cy="2057400"/>
          </a:xfrm>
          <a:prstGeom prst="rect">
            <a:avLst/>
          </a:prstGeom>
        </p:spPr>
      </p:pic>
    </p:spTree>
    <p:extLst>
      <p:ext uri="{BB962C8B-B14F-4D97-AF65-F5344CB8AC3E}">
        <p14:creationId xmlns:p14="http://schemas.microsoft.com/office/powerpoint/2010/main" val="885144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9542"/>
          </a:xfrm>
        </p:spPr>
        <p:txBody>
          <a:bodyPr/>
          <a:lstStyle/>
          <a:p>
            <a:r>
              <a:rPr lang="en-US" dirty="0" smtClean="0"/>
              <a:t>Modern Text of Hippocratic Oath </a:t>
            </a:r>
            <a:endParaRPr lang="en-US" dirty="0"/>
          </a:p>
        </p:txBody>
      </p:sp>
      <p:sp>
        <p:nvSpPr>
          <p:cNvPr id="3" name="Content Placeholder 2"/>
          <p:cNvSpPr>
            <a:spLocks noGrp="1"/>
          </p:cNvSpPr>
          <p:nvPr>
            <p:ph idx="1"/>
          </p:nvPr>
        </p:nvSpPr>
        <p:spPr>
          <a:xfrm>
            <a:off x="169333" y="1354668"/>
            <a:ext cx="7535334" cy="5215465"/>
          </a:xfrm>
        </p:spPr>
        <p:txBody>
          <a:bodyPr>
            <a:noAutofit/>
          </a:bodyPr>
          <a:lstStyle/>
          <a:p>
            <a:pPr marL="0" indent="0">
              <a:buNone/>
            </a:pPr>
            <a:r>
              <a:rPr lang="en-US" sz="1800" i="1" dirty="0">
                <a:solidFill>
                  <a:srgbClr val="FFFFFF"/>
                </a:solidFill>
              </a:rPr>
              <a:t>At the time of being admitted as a member of the medical profession:</a:t>
            </a:r>
          </a:p>
          <a:p>
            <a:r>
              <a:rPr lang="en-US" sz="1800" i="1" dirty="0">
                <a:solidFill>
                  <a:srgbClr val="FFFFFF"/>
                </a:solidFill>
              </a:rPr>
              <a:t>I solemnly pledge to consecrate my life to the service of humanity;</a:t>
            </a:r>
          </a:p>
          <a:p>
            <a:r>
              <a:rPr lang="en-US" sz="1800" i="1" dirty="0">
                <a:solidFill>
                  <a:srgbClr val="FFFFFF"/>
                </a:solidFill>
              </a:rPr>
              <a:t>I will give to my teachers the respect and gratitude that is their due;</a:t>
            </a:r>
          </a:p>
          <a:p>
            <a:r>
              <a:rPr lang="en-US" sz="1800" i="1" dirty="0">
                <a:solidFill>
                  <a:srgbClr val="FFFFFF"/>
                </a:solidFill>
              </a:rPr>
              <a:t>I will practice my profession with conscience and dignity;</a:t>
            </a:r>
          </a:p>
          <a:p>
            <a:r>
              <a:rPr lang="en-US" sz="1800" i="1" dirty="0">
                <a:solidFill>
                  <a:srgbClr val="FFFFFF"/>
                </a:solidFill>
              </a:rPr>
              <a:t>The health of my patient will be my first consideration;</a:t>
            </a:r>
          </a:p>
          <a:p>
            <a:r>
              <a:rPr lang="en-US" sz="1800" i="1" dirty="0">
                <a:solidFill>
                  <a:srgbClr val="FFFFFF"/>
                </a:solidFill>
              </a:rPr>
              <a:t>I will respect the secrets that are confided in me, even after the patient has died;</a:t>
            </a:r>
          </a:p>
          <a:p>
            <a:r>
              <a:rPr lang="en-US" sz="1800" i="1" dirty="0">
                <a:solidFill>
                  <a:srgbClr val="FFFFFF"/>
                </a:solidFill>
              </a:rPr>
              <a:t>I will maintain by all the means in my power, the </a:t>
            </a:r>
            <a:r>
              <a:rPr lang="en-US" sz="1800" i="1" dirty="0" smtClean="0">
                <a:solidFill>
                  <a:srgbClr val="FFFFFF"/>
                </a:solidFill>
              </a:rPr>
              <a:t>honor </a:t>
            </a:r>
            <a:r>
              <a:rPr lang="en-US" sz="1800" i="1" dirty="0">
                <a:solidFill>
                  <a:srgbClr val="FFFFFF"/>
                </a:solidFill>
              </a:rPr>
              <a:t>and the noble traditions of the medical profession;</a:t>
            </a:r>
          </a:p>
          <a:p>
            <a:r>
              <a:rPr lang="en-US" sz="1800" i="1" dirty="0">
                <a:solidFill>
                  <a:srgbClr val="FFFFFF"/>
                </a:solidFill>
              </a:rPr>
              <a:t>My colleagues will be my sisters and brothers;</a:t>
            </a:r>
          </a:p>
          <a:p>
            <a:r>
              <a:rPr lang="en-US" sz="1800" i="1" dirty="0">
                <a:solidFill>
                  <a:srgbClr val="FFFFFF"/>
                </a:solidFill>
              </a:rPr>
              <a:t>I will not permit considerations of age, disease or disability, creed, ethnic origin, gender, nationality, political affiliation, race, sexual orientation, social standing or any other factor to intervene between my duty and my patient;</a:t>
            </a:r>
          </a:p>
          <a:p>
            <a:r>
              <a:rPr lang="en-US" sz="1800" i="1" dirty="0">
                <a:solidFill>
                  <a:srgbClr val="FFFFFF"/>
                </a:solidFill>
              </a:rPr>
              <a:t>I will maintain the utmost respect for human life;</a:t>
            </a:r>
          </a:p>
          <a:p>
            <a:r>
              <a:rPr lang="en-US" sz="1800" i="1" dirty="0">
                <a:solidFill>
                  <a:srgbClr val="FFFFFF"/>
                </a:solidFill>
              </a:rPr>
              <a:t>I will not use my medical knowledge to violate human rights and civil liberties, even under threat;</a:t>
            </a:r>
          </a:p>
          <a:p>
            <a:r>
              <a:rPr lang="en-US" sz="1800" i="1" dirty="0">
                <a:solidFill>
                  <a:srgbClr val="FFFFFF"/>
                </a:solidFill>
              </a:rPr>
              <a:t>I make these promises solemnly, freely and upon my </a:t>
            </a:r>
            <a:r>
              <a:rPr lang="en-US" sz="1800" i="1" dirty="0" smtClean="0">
                <a:solidFill>
                  <a:srgbClr val="FFFFFF"/>
                </a:solidFill>
              </a:rPr>
              <a:t>honor</a:t>
            </a:r>
            <a:r>
              <a:rPr lang="en-US" sz="1800" i="1" dirty="0">
                <a:solidFill>
                  <a:srgbClr val="FFFFFF"/>
                </a:solidFill>
              </a:rPr>
              <a:t>.</a:t>
            </a:r>
            <a:endParaRPr lang="en-US" sz="1800" i="1" dirty="0">
              <a:solidFill>
                <a:srgbClr val="FFFFFF"/>
              </a:solidFill>
            </a:endParaRPr>
          </a:p>
        </p:txBody>
      </p:sp>
      <p:pic>
        <p:nvPicPr>
          <p:cNvPr id="5" name="Content Placeholder 4"/>
          <p:cNvPicPr>
            <a:picLocks noGrp="1" noChangeAspect="1"/>
          </p:cNvPicPr>
          <p:nvPr>
            <p:ph idx="13"/>
          </p:nvPr>
        </p:nvPicPr>
        <p:blipFill rotWithShape="1">
          <a:blip r:embed="rId3"/>
          <a:srcRect l="4222" t="2695" r="4222" b="5395"/>
          <a:stretch/>
        </p:blipFill>
        <p:spPr>
          <a:xfrm>
            <a:off x="7704667" y="1930400"/>
            <a:ext cx="3488266" cy="3979333"/>
          </a:xfrm>
        </p:spPr>
      </p:pic>
    </p:spTree>
    <p:extLst>
      <p:ext uri="{BB962C8B-B14F-4D97-AF65-F5344CB8AC3E}">
        <p14:creationId xmlns:p14="http://schemas.microsoft.com/office/powerpoint/2010/main" val="491158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HEALTH-CARE PROVIDER-PATIENT RELATIONSHIP</a:t>
            </a:r>
            <a:endParaRPr lang="en-US" dirty="0"/>
          </a:p>
        </p:txBody>
      </p:sp>
      <p:sp>
        <p:nvSpPr>
          <p:cNvPr id="3" name="Text Placeholder 2"/>
          <p:cNvSpPr>
            <a:spLocks noGrp="1"/>
          </p:cNvSpPr>
          <p:nvPr>
            <p:ph type="body" idx="1"/>
          </p:nvPr>
        </p:nvSpPr>
        <p:spPr/>
        <p:txBody>
          <a:bodyPr/>
          <a:lstStyle/>
          <a:p>
            <a:r>
              <a:rPr lang="en-US" b="1" i="1" dirty="0"/>
              <a:t>Discuss the health care "provider-patient" </a:t>
            </a:r>
            <a:r>
              <a:rPr lang="en-US" b="1" i="1" dirty="0" smtClean="0"/>
              <a:t>relationship </a:t>
            </a:r>
            <a:r>
              <a:rPr lang="en-US" b="1" i="1" dirty="0"/>
              <a:t>and the importance of such a relationship in the delivery of quality care to the patient. Describe the role of confidentiality in this relationship.</a:t>
            </a:r>
            <a:endParaRPr lang="en-US" dirty="0"/>
          </a:p>
        </p:txBody>
      </p:sp>
    </p:spTree>
    <p:extLst>
      <p:ext uri="{BB962C8B-B14F-4D97-AF65-F5344CB8AC3E}">
        <p14:creationId xmlns:p14="http://schemas.microsoft.com/office/powerpoint/2010/main" val="33039088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Provider-Patient Relationship</a:t>
            </a:r>
            <a:endParaRPr lang="en-US" dirty="0"/>
          </a:p>
        </p:txBody>
      </p:sp>
      <p:sp>
        <p:nvSpPr>
          <p:cNvPr id="3" name="Content Placeholder 2"/>
          <p:cNvSpPr>
            <a:spLocks noGrp="1"/>
          </p:cNvSpPr>
          <p:nvPr>
            <p:ph idx="1"/>
          </p:nvPr>
        </p:nvSpPr>
        <p:spPr/>
        <p:txBody>
          <a:bodyPr/>
          <a:lstStyle/>
          <a:p>
            <a:r>
              <a:rPr lang="en-US" dirty="0" smtClean="0"/>
              <a:t>Communication</a:t>
            </a:r>
          </a:p>
          <a:p>
            <a:r>
              <a:rPr lang="en-US" dirty="0" smtClean="0"/>
              <a:t>Rapport </a:t>
            </a:r>
          </a:p>
          <a:p>
            <a:r>
              <a:rPr lang="en-US" dirty="0" smtClean="0"/>
              <a:t>Confidentiality </a:t>
            </a:r>
          </a:p>
          <a:p>
            <a:r>
              <a:rPr lang="en-US" dirty="0" smtClean="0"/>
              <a:t>Privileged Discussions </a:t>
            </a:r>
          </a:p>
          <a:p>
            <a:r>
              <a:rPr lang="en-US" i="1" dirty="0" smtClean="0"/>
              <a:t>Having a physician you can trust and can communicate with is as important as regular check-ups.</a:t>
            </a:r>
            <a:endParaRPr lang="en-US" i="1" dirty="0"/>
          </a:p>
        </p:txBody>
      </p:sp>
      <p:pic>
        <p:nvPicPr>
          <p:cNvPr id="5" name="Content Placeholder 4"/>
          <p:cNvPicPr>
            <a:picLocks noGrp="1" noChangeAspect="1"/>
          </p:cNvPicPr>
          <p:nvPr>
            <p:ph idx="13"/>
          </p:nvPr>
        </p:nvPicPr>
        <p:blipFill rotWithShape="1">
          <a:blip r:embed="rId2"/>
          <a:srcRect l="2648" t="-5445" r="7267" b="5445"/>
          <a:stretch/>
        </p:blipFill>
        <p:spPr>
          <a:xfrm>
            <a:off x="7112000" y="2370137"/>
            <a:ext cx="4622800" cy="3421064"/>
          </a:xfrm>
        </p:spPr>
      </p:pic>
    </p:spTree>
    <p:extLst>
      <p:ext uri="{BB962C8B-B14F-4D97-AF65-F5344CB8AC3E}">
        <p14:creationId xmlns:p14="http://schemas.microsoft.com/office/powerpoint/2010/main" val="4232763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Provider-Patient Relationship</a:t>
            </a:r>
            <a:endParaRPr lang="en-US" dirty="0"/>
          </a:p>
        </p:txBody>
      </p:sp>
      <p:sp>
        <p:nvSpPr>
          <p:cNvPr id="3" name="Content Placeholder 2"/>
          <p:cNvSpPr>
            <a:spLocks noGrp="1"/>
          </p:cNvSpPr>
          <p:nvPr>
            <p:ph idx="1"/>
          </p:nvPr>
        </p:nvSpPr>
        <p:spPr/>
        <p:txBody>
          <a:bodyPr/>
          <a:lstStyle/>
          <a:p>
            <a:r>
              <a:rPr lang="en-US" dirty="0" smtClean="0"/>
              <a:t>Informed Consent</a:t>
            </a:r>
          </a:p>
          <a:p>
            <a:r>
              <a:rPr lang="en-US" dirty="0" smtClean="0"/>
              <a:t>Health Insurance Portability and Accountability Act of 1996 (HIPPA) </a:t>
            </a:r>
            <a:endParaRPr lang="en-US" dirty="0"/>
          </a:p>
        </p:txBody>
      </p:sp>
      <p:pic>
        <p:nvPicPr>
          <p:cNvPr id="4" name="Picture 3"/>
          <p:cNvPicPr>
            <a:picLocks noChangeAspect="1"/>
          </p:cNvPicPr>
          <p:nvPr/>
        </p:nvPicPr>
        <p:blipFill>
          <a:blip r:embed="rId2"/>
          <a:stretch>
            <a:fillRect/>
          </a:stretch>
        </p:blipFill>
        <p:spPr>
          <a:xfrm>
            <a:off x="7382932" y="2556403"/>
            <a:ext cx="3884645" cy="2642130"/>
          </a:xfrm>
          <a:prstGeom prst="rect">
            <a:avLst/>
          </a:prstGeom>
        </p:spPr>
      </p:pic>
    </p:spTree>
    <p:extLst>
      <p:ext uri="{BB962C8B-B14F-4D97-AF65-F5344CB8AC3E}">
        <p14:creationId xmlns:p14="http://schemas.microsoft.com/office/powerpoint/2010/main" val="2312751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HEALTH CARE PROVIDERS</a:t>
            </a:r>
            <a:endParaRPr lang="en-US" dirty="0"/>
          </a:p>
        </p:txBody>
      </p:sp>
      <p:sp>
        <p:nvSpPr>
          <p:cNvPr id="3" name="Text Placeholder 2"/>
          <p:cNvSpPr>
            <a:spLocks noGrp="1"/>
          </p:cNvSpPr>
          <p:nvPr>
            <p:ph type="body" idx="1"/>
          </p:nvPr>
        </p:nvSpPr>
        <p:spPr/>
        <p:txBody>
          <a:bodyPr/>
          <a:lstStyle/>
          <a:p>
            <a:r>
              <a:rPr lang="en-US" b="1" dirty="0"/>
              <a:t>Describe the roles the following people play in the delivery of health care in your </a:t>
            </a:r>
            <a:r>
              <a:rPr lang="en-US" b="1" dirty="0" smtClean="0"/>
              <a:t>state.</a:t>
            </a:r>
            <a:endParaRPr lang="en-US" dirty="0"/>
          </a:p>
        </p:txBody>
      </p:sp>
    </p:spTree>
    <p:extLst>
      <p:ext uri="{BB962C8B-B14F-4D97-AF65-F5344CB8AC3E}">
        <p14:creationId xmlns:p14="http://schemas.microsoft.com/office/powerpoint/2010/main" val="1733670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ALLOPATHIC PHYSICIAN </a:t>
            </a:r>
            <a:endParaRPr lang="en-US" dirty="0"/>
          </a:p>
        </p:txBody>
      </p:sp>
      <p:pic>
        <p:nvPicPr>
          <p:cNvPr id="13" name="Content Placeholder 12"/>
          <p:cNvPicPr>
            <a:picLocks noGrp="1" noChangeAspect="1"/>
          </p:cNvPicPr>
          <p:nvPr>
            <p:ph idx="13"/>
          </p:nvPr>
        </p:nvPicPr>
        <p:blipFill>
          <a:blip r:embed="rId2"/>
          <a:srcRect l="12877" r="12877"/>
          <a:stretch>
            <a:fillRect/>
          </a:stretch>
        </p:blipFill>
        <p:spPr/>
      </p:pic>
      <p:sp>
        <p:nvSpPr>
          <p:cNvPr id="6" name="TextBox 5"/>
          <p:cNvSpPr txBox="1"/>
          <p:nvPr/>
        </p:nvSpPr>
        <p:spPr>
          <a:xfrm>
            <a:off x="9973733" y="2099733"/>
            <a:ext cx="184666" cy="369332"/>
          </a:xfrm>
          <a:prstGeom prst="rect">
            <a:avLst/>
          </a:prstGeom>
          <a:noFill/>
        </p:spPr>
        <p:txBody>
          <a:bodyPr wrap="none" rtlCol="0">
            <a:spAutoFit/>
          </a:bodyPr>
          <a:lstStyle/>
          <a:p>
            <a:endParaRPr lang="en-US" dirty="0"/>
          </a:p>
        </p:txBody>
      </p:sp>
      <p:sp>
        <p:nvSpPr>
          <p:cNvPr id="12" name="Content Placeholder 11"/>
          <p:cNvSpPr>
            <a:spLocks noGrp="1"/>
          </p:cNvSpPr>
          <p:nvPr>
            <p:ph idx="1"/>
          </p:nvPr>
        </p:nvSpPr>
        <p:spPr/>
        <p:txBody>
          <a:bodyPr/>
          <a:lstStyle/>
          <a:p>
            <a:r>
              <a:rPr lang="en-US" dirty="0" smtClean="0"/>
              <a:t>Professional who is trained in the practice of medicine and surgery </a:t>
            </a:r>
          </a:p>
          <a:p>
            <a:r>
              <a:rPr lang="en-US" dirty="0" smtClean="0"/>
              <a:t>A physician diagnoses and treats illness and injuries</a:t>
            </a:r>
          </a:p>
          <a:p>
            <a:r>
              <a:rPr lang="en-US" dirty="0" smtClean="0"/>
              <a:t>Advises patients on preventive measures to help them lead a safe healthy life and avoid medical problems</a:t>
            </a:r>
          </a:p>
          <a:p>
            <a:r>
              <a:rPr lang="en-US" dirty="0" smtClean="0"/>
              <a:t>Education requires undergraduate courses and four years of medical school</a:t>
            </a:r>
            <a:endParaRPr lang="en-US" dirty="0"/>
          </a:p>
        </p:txBody>
      </p:sp>
    </p:spTree>
    <p:extLst>
      <p:ext uri="{BB962C8B-B14F-4D97-AF65-F5344CB8AC3E}">
        <p14:creationId xmlns:p14="http://schemas.microsoft.com/office/powerpoint/2010/main" val="123166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CHIROPRACTOR</a:t>
            </a:r>
            <a:endParaRPr lang="en-US" dirty="0"/>
          </a:p>
        </p:txBody>
      </p:sp>
      <p:pic>
        <p:nvPicPr>
          <p:cNvPr id="5" name="Content Placeholder 4"/>
          <p:cNvPicPr>
            <a:picLocks noGrp="1" noChangeAspect="1"/>
          </p:cNvPicPr>
          <p:nvPr>
            <p:ph idx="13"/>
          </p:nvPr>
        </p:nvPicPr>
        <p:blipFill>
          <a:blip r:embed="rId2"/>
          <a:srcRect l="12858" r="12858"/>
          <a:stretch>
            <a:fillRect/>
          </a:stretch>
        </p:blipFill>
        <p:spPr>
          <a:xfrm>
            <a:off x="7416800" y="2469065"/>
            <a:ext cx="3810000" cy="3421064"/>
          </a:xfrm>
        </p:spPr>
      </p:pic>
      <p:sp>
        <p:nvSpPr>
          <p:cNvPr id="6" name="TextBox 5"/>
          <p:cNvSpPr txBox="1"/>
          <p:nvPr/>
        </p:nvSpPr>
        <p:spPr>
          <a:xfrm>
            <a:off x="9973733" y="2099733"/>
            <a:ext cx="184666" cy="369332"/>
          </a:xfrm>
          <a:prstGeom prst="rect">
            <a:avLst/>
          </a:prstGeom>
          <a:noFill/>
        </p:spPr>
        <p:txBody>
          <a:bodyPr wrap="none" rtlCol="0">
            <a:spAutoFit/>
          </a:bodyPr>
          <a:lstStyle/>
          <a:p>
            <a:endParaRPr lang="en-US" dirty="0"/>
          </a:p>
        </p:txBody>
      </p:sp>
      <p:sp>
        <p:nvSpPr>
          <p:cNvPr id="12" name="Content Placeholder 11"/>
          <p:cNvSpPr>
            <a:spLocks noGrp="1"/>
          </p:cNvSpPr>
          <p:nvPr>
            <p:ph idx="1"/>
          </p:nvPr>
        </p:nvSpPr>
        <p:spPr/>
        <p:txBody>
          <a:bodyPr/>
          <a:lstStyle/>
          <a:p>
            <a:r>
              <a:rPr lang="en-US" dirty="0" smtClean="0"/>
              <a:t>Practices a </a:t>
            </a:r>
            <a:r>
              <a:rPr lang="en-US" dirty="0"/>
              <a:t>system of therapy in which disease is considered the result of abnormal function of the skeletal system</a:t>
            </a:r>
            <a:endParaRPr lang="en-US" dirty="0"/>
          </a:p>
        </p:txBody>
      </p:sp>
    </p:spTree>
    <p:extLst>
      <p:ext uri="{BB962C8B-B14F-4D97-AF65-F5344CB8AC3E}">
        <p14:creationId xmlns:p14="http://schemas.microsoft.com/office/powerpoint/2010/main" val="7667788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HISTORICAL FIGURES </a:t>
            </a:r>
            <a:r>
              <a:rPr lang="en-US" dirty="0" smtClean="0"/>
              <a:t>IN MEDICINE</a:t>
            </a:r>
            <a:endParaRPr lang="en-US" dirty="0"/>
          </a:p>
        </p:txBody>
      </p:sp>
      <p:sp>
        <p:nvSpPr>
          <p:cNvPr id="3" name="Text Placeholder 2"/>
          <p:cNvSpPr>
            <a:spLocks noGrp="1"/>
          </p:cNvSpPr>
          <p:nvPr>
            <p:ph type="body" idx="1"/>
          </p:nvPr>
        </p:nvSpPr>
        <p:spPr/>
        <p:txBody>
          <a:bodyPr/>
          <a:lstStyle/>
          <a:p>
            <a:r>
              <a:rPr lang="en-US" dirty="0" smtClean="0"/>
              <a:t>Discuss the influence of eight following people had on the history of medicine</a:t>
            </a:r>
            <a:endParaRPr lang="en-US" dirty="0"/>
          </a:p>
        </p:txBody>
      </p:sp>
    </p:spTree>
    <p:extLst>
      <p:ext uri="{BB962C8B-B14F-4D97-AF65-F5344CB8AC3E}">
        <p14:creationId xmlns:p14="http://schemas.microsoft.com/office/powerpoint/2010/main" val="20403328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MEDICAL TECHINICIAN</a:t>
            </a:r>
            <a:endParaRPr lang="en-US" dirty="0"/>
          </a:p>
        </p:txBody>
      </p:sp>
      <p:pic>
        <p:nvPicPr>
          <p:cNvPr id="3" name="Content Placeholder 2"/>
          <p:cNvPicPr>
            <a:picLocks noGrp="1" noChangeAspect="1"/>
          </p:cNvPicPr>
          <p:nvPr>
            <p:ph idx="13"/>
          </p:nvPr>
        </p:nvPicPr>
        <p:blipFill>
          <a:blip r:embed="rId2"/>
          <a:srcRect l="13046" r="13046"/>
          <a:stretch>
            <a:fillRect/>
          </a:stretch>
        </p:blipFill>
        <p:spPr>
          <a:xfrm>
            <a:off x="7416800" y="2469065"/>
            <a:ext cx="3810000" cy="3421064"/>
          </a:xfrm>
        </p:spPr>
      </p:pic>
      <p:sp>
        <p:nvSpPr>
          <p:cNvPr id="6" name="TextBox 5"/>
          <p:cNvSpPr txBox="1"/>
          <p:nvPr/>
        </p:nvSpPr>
        <p:spPr>
          <a:xfrm>
            <a:off x="9973733" y="2099733"/>
            <a:ext cx="184666" cy="369332"/>
          </a:xfrm>
          <a:prstGeom prst="rect">
            <a:avLst/>
          </a:prstGeom>
          <a:noFill/>
        </p:spPr>
        <p:txBody>
          <a:bodyPr wrap="none" rtlCol="0">
            <a:spAutoFit/>
          </a:bodyPr>
          <a:lstStyle/>
          <a:p>
            <a:endParaRPr lang="en-US" dirty="0"/>
          </a:p>
        </p:txBody>
      </p:sp>
      <p:sp>
        <p:nvSpPr>
          <p:cNvPr id="12" name="Content Placeholder 11"/>
          <p:cNvSpPr>
            <a:spLocks noGrp="1"/>
          </p:cNvSpPr>
          <p:nvPr>
            <p:ph idx="1"/>
          </p:nvPr>
        </p:nvSpPr>
        <p:spPr/>
        <p:txBody>
          <a:bodyPr/>
          <a:lstStyle/>
          <a:p>
            <a:r>
              <a:rPr lang="en-US" dirty="0"/>
              <a:t>S</a:t>
            </a:r>
            <a:r>
              <a:rPr lang="en-US" dirty="0" smtClean="0"/>
              <a:t>tabilizes </a:t>
            </a:r>
            <a:r>
              <a:rPr lang="en-US" dirty="0"/>
              <a:t>and cares for patients en route to advanced </a:t>
            </a:r>
            <a:r>
              <a:rPr lang="en-US" dirty="0" smtClean="0"/>
              <a:t>treatment</a:t>
            </a:r>
          </a:p>
          <a:p>
            <a:r>
              <a:rPr lang="en-US" dirty="0" smtClean="0"/>
              <a:t>Education of 600 to 1000 hours of instruction</a:t>
            </a:r>
            <a:endParaRPr lang="en-US" dirty="0"/>
          </a:p>
        </p:txBody>
      </p:sp>
    </p:spTree>
    <p:extLst>
      <p:ext uri="{BB962C8B-B14F-4D97-AF65-F5344CB8AC3E}">
        <p14:creationId xmlns:p14="http://schemas.microsoft.com/office/powerpoint/2010/main" val="34010971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LISCENCED PRACTICAL/VOCATIONAL NURSE</a:t>
            </a:r>
            <a:endParaRPr lang="en-US" dirty="0"/>
          </a:p>
        </p:txBody>
      </p:sp>
      <p:sp>
        <p:nvSpPr>
          <p:cNvPr id="3" name="Content Placeholder 2"/>
          <p:cNvSpPr>
            <a:spLocks noGrp="1"/>
          </p:cNvSpPr>
          <p:nvPr>
            <p:ph idx="1"/>
          </p:nvPr>
        </p:nvSpPr>
        <p:spPr/>
        <p:txBody>
          <a:bodyPr/>
          <a:lstStyle/>
          <a:p>
            <a:r>
              <a:rPr lang="en-US" dirty="0" smtClean="0"/>
              <a:t>Provides basic nursing care usually under the supervision of physicians or registered nurses</a:t>
            </a:r>
          </a:p>
          <a:p>
            <a:r>
              <a:rPr lang="en-US" dirty="0" smtClean="0"/>
              <a:t>Person </a:t>
            </a:r>
            <a:r>
              <a:rPr lang="en-US" dirty="0"/>
              <a:t>who has not graduated from an accredited school of nursing but whose vocation is caring for the </a:t>
            </a:r>
            <a:r>
              <a:rPr lang="en-US" dirty="0" smtClean="0"/>
              <a:t>sick</a:t>
            </a:r>
          </a:p>
          <a:p>
            <a:r>
              <a:rPr lang="en-US" dirty="0" smtClean="0"/>
              <a:t>Education requires usually one year of training </a:t>
            </a:r>
            <a:endParaRPr lang="en-US" dirty="0"/>
          </a:p>
        </p:txBody>
      </p:sp>
      <p:pic>
        <p:nvPicPr>
          <p:cNvPr id="5" name="Content Placeholder 4"/>
          <p:cNvPicPr>
            <a:picLocks noGrp="1" noChangeAspect="1"/>
          </p:cNvPicPr>
          <p:nvPr>
            <p:ph idx="13"/>
          </p:nvPr>
        </p:nvPicPr>
        <p:blipFill>
          <a:blip r:embed="rId2"/>
          <a:srcRect t="987" b="987"/>
          <a:stretch>
            <a:fillRect/>
          </a:stretch>
        </p:blipFill>
        <p:spPr/>
      </p:pic>
    </p:spTree>
    <p:extLst>
      <p:ext uri="{BB962C8B-B14F-4D97-AF65-F5344CB8AC3E}">
        <p14:creationId xmlns:p14="http://schemas.microsoft.com/office/powerpoint/2010/main" val="4034081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ASSISTANT</a:t>
            </a:r>
            <a:endParaRPr lang="en-US" dirty="0"/>
          </a:p>
        </p:txBody>
      </p:sp>
      <p:sp>
        <p:nvSpPr>
          <p:cNvPr id="3" name="Content Placeholder 2"/>
          <p:cNvSpPr>
            <a:spLocks noGrp="1"/>
          </p:cNvSpPr>
          <p:nvPr>
            <p:ph idx="1"/>
          </p:nvPr>
        </p:nvSpPr>
        <p:spPr/>
        <p:txBody>
          <a:bodyPr/>
          <a:lstStyle/>
          <a:p>
            <a:r>
              <a:rPr lang="en-US" dirty="0"/>
              <a:t>P</a:t>
            </a:r>
            <a:r>
              <a:rPr lang="en-US" dirty="0" smtClean="0"/>
              <a:t>erson </a:t>
            </a:r>
            <a:r>
              <a:rPr lang="en-US" dirty="0"/>
              <a:t>trained to assist medical </a:t>
            </a:r>
            <a:r>
              <a:rPr lang="en-US" dirty="0" smtClean="0"/>
              <a:t>professionals in wide range of administrative and clinical duties</a:t>
            </a:r>
          </a:p>
          <a:p>
            <a:r>
              <a:rPr lang="en-US" dirty="0" smtClean="0"/>
              <a:t>Administrative duties: preparing and maintaining medical records, handling medical transcription, serving as a </a:t>
            </a:r>
            <a:r>
              <a:rPr lang="en-US" dirty="0" err="1" smtClean="0"/>
              <a:t>liason</a:t>
            </a:r>
            <a:endParaRPr lang="en-US" dirty="0" smtClean="0"/>
          </a:p>
          <a:p>
            <a:r>
              <a:rPr lang="en-US" dirty="0" smtClean="0"/>
              <a:t>Clinical duties: infection control, taking patient history and vital signs, performing first aid and CPR, assisting with examinations and treatments </a:t>
            </a:r>
            <a:endParaRPr lang="en-US" dirty="0"/>
          </a:p>
        </p:txBody>
      </p:sp>
      <p:pic>
        <p:nvPicPr>
          <p:cNvPr id="5" name="Content Placeholder 4"/>
          <p:cNvPicPr>
            <a:picLocks noGrp="1" noChangeAspect="1"/>
          </p:cNvPicPr>
          <p:nvPr>
            <p:ph idx="13"/>
          </p:nvPr>
        </p:nvPicPr>
        <p:blipFill>
          <a:blip r:embed="rId2"/>
          <a:srcRect t="5104" b="5104"/>
          <a:stretch>
            <a:fillRect/>
          </a:stretch>
        </p:blipFill>
        <p:spPr>
          <a:xfrm>
            <a:off x="7416800" y="2437870"/>
            <a:ext cx="3810000" cy="3421064"/>
          </a:xfrm>
        </p:spPr>
      </p:pic>
    </p:spTree>
    <p:extLst>
      <p:ext uri="{BB962C8B-B14F-4D97-AF65-F5344CB8AC3E}">
        <p14:creationId xmlns:p14="http://schemas.microsoft.com/office/powerpoint/2010/main" val="388073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LABORATORY TECHNOLOGIST</a:t>
            </a:r>
            <a:endParaRPr lang="en-US" dirty="0"/>
          </a:p>
        </p:txBody>
      </p:sp>
      <p:sp>
        <p:nvSpPr>
          <p:cNvPr id="3" name="Content Placeholder 2"/>
          <p:cNvSpPr>
            <a:spLocks noGrp="1"/>
          </p:cNvSpPr>
          <p:nvPr>
            <p:ph idx="1"/>
          </p:nvPr>
        </p:nvSpPr>
        <p:spPr/>
        <p:txBody>
          <a:bodyPr/>
          <a:lstStyle/>
          <a:p>
            <a:r>
              <a:rPr lang="en-US" dirty="0"/>
              <a:t>H</a:t>
            </a:r>
            <a:r>
              <a:rPr lang="en-US" dirty="0" smtClean="0"/>
              <a:t>ealth</a:t>
            </a:r>
            <a:r>
              <a:rPr lang="en-US" dirty="0"/>
              <a:t>-care professional who performs laboratory testing and </a:t>
            </a:r>
            <a:r>
              <a:rPr lang="en-US" dirty="0" smtClean="0"/>
              <a:t>analysis for detection, diagnosis and treatment of many diseases</a:t>
            </a:r>
          </a:p>
          <a:p>
            <a:r>
              <a:rPr lang="en-US" dirty="0" smtClean="0"/>
              <a:t>Develop data on blood, tissues and human body fluids using a variety of precision instruments </a:t>
            </a:r>
            <a:endParaRPr lang="en-US" dirty="0"/>
          </a:p>
        </p:txBody>
      </p:sp>
      <p:pic>
        <p:nvPicPr>
          <p:cNvPr id="5" name="Content Placeholder 4"/>
          <p:cNvPicPr>
            <a:picLocks noGrp="1" noChangeAspect="1"/>
          </p:cNvPicPr>
          <p:nvPr>
            <p:ph idx="13"/>
          </p:nvPr>
        </p:nvPicPr>
        <p:blipFill>
          <a:blip r:embed="rId2"/>
          <a:srcRect l="11222" r="11222"/>
          <a:stretch>
            <a:fillRect/>
          </a:stretch>
        </p:blipFill>
        <p:spPr/>
      </p:pic>
    </p:spTree>
    <p:extLst>
      <p:ext uri="{BB962C8B-B14F-4D97-AF65-F5344CB8AC3E}">
        <p14:creationId xmlns:p14="http://schemas.microsoft.com/office/powerpoint/2010/main" val="621349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NURSE MID-WIFE</a:t>
            </a:r>
            <a:endParaRPr lang="en-US" dirty="0"/>
          </a:p>
        </p:txBody>
      </p:sp>
      <p:sp>
        <p:nvSpPr>
          <p:cNvPr id="3" name="Content Placeholder 2"/>
          <p:cNvSpPr>
            <a:spLocks noGrp="1"/>
          </p:cNvSpPr>
          <p:nvPr>
            <p:ph idx="1"/>
          </p:nvPr>
        </p:nvSpPr>
        <p:spPr/>
        <p:txBody>
          <a:bodyPr/>
          <a:lstStyle/>
          <a:p>
            <a:r>
              <a:rPr lang="en-US" dirty="0"/>
              <a:t>R</a:t>
            </a:r>
            <a:r>
              <a:rPr lang="en-US" dirty="0" smtClean="0"/>
              <a:t>egistered </a:t>
            </a:r>
            <a:r>
              <a:rPr lang="en-US" dirty="0"/>
              <a:t>nurse who has received additional training as a midwife, delivers infants, and provides antepartum and postpartum care</a:t>
            </a:r>
            <a:endParaRPr lang="en-US" dirty="0"/>
          </a:p>
        </p:txBody>
      </p:sp>
      <p:pic>
        <p:nvPicPr>
          <p:cNvPr id="5" name="Content Placeholder 4"/>
          <p:cNvPicPr>
            <a:picLocks noGrp="1" noChangeAspect="1"/>
          </p:cNvPicPr>
          <p:nvPr>
            <p:ph idx="13"/>
          </p:nvPr>
        </p:nvPicPr>
        <p:blipFill>
          <a:blip r:embed="rId2"/>
          <a:srcRect l="12919" r="12919"/>
          <a:stretch>
            <a:fillRect/>
          </a:stretch>
        </p:blipFill>
        <p:spPr>
          <a:xfrm>
            <a:off x="7416800" y="2420936"/>
            <a:ext cx="3810000" cy="3421064"/>
          </a:xfrm>
        </p:spPr>
      </p:pic>
    </p:spTree>
    <p:extLst>
      <p:ext uri="{BB962C8B-B14F-4D97-AF65-F5344CB8AC3E}">
        <p14:creationId xmlns:p14="http://schemas.microsoft.com/office/powerpoint/2010/main" val="3454434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NURSE PRACTITIONER</a:t>
            </a:r>
            <a:endParaRPr lang="en-US" dirty="0"/>
          </a:p>
        </p:txBody>
      </p:sp>
      <p:sp>
        <p:nvSpPr>
          <p:cNvPr id="3" name="Content Placeholder 2"/>
          <p:cNvSpPr>
            <a:spLocks noGrp="1"/>
          </p:cNvSpPr>
          <p:nvPr>
            <p:ph idx="1"/>
          </p:nvPr>
        </p:nvSpPr>
        <p:spPr/>
        <p:txBody>
          <a:bodyPr/>
          <a:lstStyle/>
          <a:p>
            <a:r>
              <a:rPr lang="en-US" dirty="0" smtClean="0"/>
              <a:t>Advanced nurse practices care and cure and provides health care services similar to a physician </a:t>
            </a:r>
          </a:p>
          <a:p>
            <a:r>
              <a:rPr lang="en-US" dirty="0" smtClean="0"/>
              <a:t>Practice different specialties</a:t>
            </a:r>
          </a:p>
          <a:p>
            <a:r>
              <a:rPr lang="en-US" dirty="0" smtClean="0"/>
              <a:t>May practice independently </a:t>
            </a:r>
          </a:p>
          <a:p>
            <a:r>
              <a:rPr lang="en-US" dirty="0" smtClean="0"/>
              <a:t>Education requires master degree</a:t>
            </a:r>
            <a:endParaRPr lang="en-US" dirty="0"/>
          </a:p>
        </p:txBody>
      </p:sp>
      <p:pic>
        <p:nvPicPr>
          <p:cNvPr id="5" name="Content Placeholder 4"/>
          <p:cNvPicPr>
            <a:picLocks noGrp="1" noChangeAspect="1"/>
          </p:cNvPicPr>
          <p:nvPr>
            <p:ph idx="13"/>
          </p:nvPr>
        </p:nvPicPr>
        <p:blipFill>
          <a:blip r:embed="rId2"/>
          <a:srcRect l="7090" r="7090"/>
          <a:stretch>
            <a:fillRect/>
          </a:stretch>
        </p:blipFill>
        <p:spPr/>
      </p:pic>
    </p:spTree>
    <p:extLst>
      <p:ext uri="{BB962C8B-B14F-4D97-AF65-F5344CB8AC3E}">
        <p14:creationId xmlns:p14="http://schemas.microsoft.com/office/powerpoint/2010/main" val="3706972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OCCUPATIONAL THERAPIST</a:t>
            </a:r>
            <a:endParaRPr lang="en-US" dirty="0"/>
          </a:p>
        </p:txBody>
      </p:sp>
      <p:sp>
        <p:nvSpPr>
          <p:cNvPr id="3" name="Content Placeholder 2"/>
          <p:cNvSpPr>
            <a:spLocks noGrp="1"/>
          </p:cNvSpPr>
          <p:nvPr>
            <p:ph idx="1"/>
          </p:nvPr>
        </p:nvSpPr>
        <p:spPr/>
        <p:txBody>
          <a:bodyPr/>
          <a:lstStyle/>
          <a:p>
            <a:r>
              <a:rPr lang="en-US" dirty="0"/>
              <a:t>T</a:t>
            </a:r>
            <a:r>
              <a:rPr lang="en-US" dirty="0" smtClean="0"/>
              <a:t>herapist </a:t>
            </a:r>
            <a:r>
              <a:rPr lang="en-US" dirty="0"/>
              <a:t>who performs treatment or rehabilitation of physically or emotionally disabled </a:t>
            </a:r>
            <a:r>
              <a:rPr lang="en-US" dirty="0" smtClean="0"/>
              <a:t>people</a:t>
            </a:r>
          </a:p>
          <a:p>
            <a:r>
              <a:rPr lang="en-US" dirty="0" smtClean="0"/>
              <a:t>Goal is to relearn muscular control and coordination, to cope with </a:t>
            </a:r>
            <a:r>
              <a:rPr lang="en-US" dirty="0" err="1" smtClean="0"/>
              <a:t>everday</a:t>
            </a:r>
            <a:r>
              <a:rPr lang="en-US" dirty="0" smtClean="0"/>
              <a:t> tasks and when possible to resume some form of employment </a:t>
            </a:r>
          </a:p>
          <a:p>
            <a:r>
              <a:rPr lang="en-US" dirty="0" smtClean="0"/>
              <a:t>Education requires undergraduate degree with six months of additional training </a:t>
            </a:r>
          </a:p>
        </p:txBody>
      </p:sp>
      <p:pic>
        <p:nvPicPr>
          <p:cNvPr id="5" name="Content Placeholder 4"/>
          <p:cNvPicPr>
            <a:picLocks noGrp="1" noChangeAspect="1"/>
          </p:cNvPicPr>
          <p:nvPr>
            <p:ph idx="13"/>
          </p:nvPr>
        </p:nvPicPr>
        <p:blipFill>
          <a:blip r:embed="rId2"/>
          <a:srcRect t="8167" b="8167"/>
          <a:stretch>
            <a:fillRect/>
          </a:stretch>
        </p:blipFill>
        <p:spPr/>
      </p:pic>
    </p:spTree>
    <p:extLst>
      <p:ext uri="{BB962C8B-B14F-4D97-AF65-F5344CB8AC3E}">
        <p14:creationId xmlns:p14="http://schemas.microsoft.com/office/powerpoint/2010/main" val="652916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OPTOMETRIST </a:t>
            </a:r>
            <a:endParaRPr lang="en-US" dirty="0"/>
          </a:p>
        </p:txBody>
      </p:sp>
      <p:sp>
        <p:nvSpPr>
          <p:cNvPr id="3" name="Content Placeholder 2"/>
          <p:cNvSpPr>
            <a:spLocks noGrp="1"/>
          </p:cNvSpPr>
          <p:nvPr>
            <p:ph idx="1"/>
          </p:nvPr>
        </p:nvSpPr>
        <p:spPr/>
        <p:txBody>
          <a:bodyPr/>
          <a:lstStyle/>
          <a:p>
            <a:r>
              <a:rPr lang="en-US" dirty="0" smtClean="0"/>
              <a:t>Specialist trained to examine, diagnose, treat and manage diseases and disorders </a:t>
            </a:r>
            <a:r>
              <a:rPr lang="en-US" dirty="0"/>
              <a:t>of the </a:t>
            </a:r>
            <a:r>
              <a:rPr lang="en-US" dirty="0" smtClean="0"/>
              <a:t>eye</a:t>
            </a:r>
          </a:p>
          <a:p>
            <a:r>
              <a:rPr lang="en-US" dirty="0" smtClean="0"/>
              <a:t>Prescribe glasses, contact lenses and other vision aides </a:t>
            </a:r>
            <a:endParaRPr lang="en-US" dirty="0"/>
          </a:p>
        </p:txBody>
      </p:sp>
      <p:pic>
        <p:nvPicPr>
          <p:cNvPr id="5" name="Content Placeholder 4"/>
          <p:cNvPicPr>
            <a:picLocks noGrp="1" noChangeAspect="1"/>
          </p:cNvPicPr>
          <p:nvPr>
            <p:ph idx="13"/>
          </p:nvPr>
        </p:nvPicPr>
        <p:blipFill>
          <a:blip r:embed="rId2"/>
          <a:srcRect l="12940" r="12940"/>
          <a:stretch>
            <a:fillRect/>
          </a:stretch>
        </p:blipFill>
        <p:spPr/>
      </p:pic>
    </p:spTree>
    <p:extLst>
      <p:ext uri="{BB962C8B-B14F-4D97-AF65-F5344CB8AC3E}">
        <p14:creationId xmlns:p14="http://schemas.microsoft.com/office/powerpoint/2010/main" val="2272545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OSTEOPATHIC PHYSICIAN</a:t>
            </a:r>
            <a:endParaRPr lang="en-US" dirty="0"/>
          </a:p>
        </p:txBody>
      </p:sp>
      <p:sp>
        <p:nvSpPr>
          <p:cNvPr id="3" name="Content Placeholder 2"/>
          <p:cNvSpPr>
            <a:spLocks noGrp="1"/>
          </p:cNvSpPr>
          <p:nvPr>
            <p:ph idx="1"/>
          </p:nvPr>
        </p:nvSpPr>
        <p:spPr/>
        <p:txBody>
          <a:bodyPr>
            <a:normAutofit lnSpcReduction="10000"/>
          </a:bodyPr>
          <a:lstStyle/>
          <a:p>
            <a:r>
              <a:rPr lang="en-US" dirty="0"/>
              <a:t>Professional who is trained in the practice of medicine and surgery </a:t>
            </a:r>
          </a:p>
          <a:p>
            <a:r>
              <a:rPr lang="en-US" dirty="0"/>
              <a:t>A physician diagnoses and treats illness and </a:t>
            </a:r>
            <a:r>
              <a:rPr lang="en-US" dirty="0" smtClean="0"/>
              <a:t>injuries with emphasis on the role of the musculoskeletal system</a:t>
            </a:r>
            <a:endParaRPr lang="en-US" dirty="0"/>
          </a:p>
          <a:p>
            <a:r>
              <a:rPr lang="en-US" dirty="0"/>
              <a:t>Advises patients on preventive measures to help them lead a safe healthy life and avoid medical problems</a:t>
            </a:r>
          </a:p>
          <a:p>
            <a:r>
              <a:rPr lang="en-US" dirty="0"/>
              <a:t>Education requires undergraduate courses and four years </a:t>
            </a:r>
            <a:r>
              <a:rPr lang="en-US" dirty="0" smtClean="0"/>
              <a:t>of osteopathic </a:t>
            </a:r>
            <a:r>
              <a:rPr lang="en-US" dirty="0"/>
              <a:t>medical school</a:t>
            </a:r>
          </a:p>
          <a:p>
            <a:endParaRPr lang="en-US" dirty="0"/>
          </a:p>
        </p:txBody>
      </p:sp>
      <p:pic>
        <p:nvPicPr>
          <p:cNvPr id="5" name="Content Placeholder 4"/>
          <p:cNvPicPr>
            <a:picLocks noGrp="1" noChangeAspect="1"/>
          </p:cNvPicPr>
          <p:nvPr>
            <p:ph idx="13"/>
          </p:nvPr>
        </p:nvPicPr>
        <p:blipFill>
          <a:blip r:embed="rId2"/>
          <a:srcRect l="12877" r="12877"/>
          <a:stretch>
            <a:fillRect/>
          </a:stretch>
        </p:blipFill>
        <p:spPr>
          <a:xfrm>
            <a:off x="7416800" y="2404003"/>
            <a:ext cx="3810000" cy="3421064"/>
          </a:xfrm>
        </p:spPr>
      </p:pic>
    </p:spTree>
    <p:extLst>
      <p:ext uri="{BB962C8B-B14F-4D97-AF65-F5344CB8AC3E}">
        <p14:creationId xmlns:p14="http://schemas.microsoft.com/office/powerpoint/2010/main" val="883128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PHARMACIST</a:t>
            </a:r>
            <a:endParaRPr lang="en-US" dirty="0"/>
          </a:p>
        </p:txBody>
      </p:sp>
      <p:sp>
        <p:nvSpPr>
          <p:cNvPr id="3" name="Content Placeholder 2"/>
          <p:cNvSpPr>
            <a:spLocks noGrp="1"/>
          </p:cNvSpPr>
          <p:nvPr>
            <p:ph idx="1"/>
          </p:nvPr>
        </p:nvSpPr>
        <p:spPr/>
        <p:txBody>
          <a:bodyPr/>
          <a:lstStyle/>
          <a:p>
            <a:r>
              <a:rPr lang="en-US" dirty="0" smtClean="0"/>
              <a:t>Professional responsible for the preparation and dispensing of drugs </a:t>
            </a:r>
            <a:endParaRPr lang="en-US" dirty="0"/>
          </a:p>
        </p:txBody>
      </p:sp>
      <p:pic>
        <p:nvPicPr>
          <p:cNvPr id="5" name="Content Placeholder 4"/>
          <p:cNvPicPr>
            <a:picLocks noGrp="1" noChangeAspect="1"/>
          </p:cNvPicPr>
          <p:nvPr>
            <p:ph idx="13"/>
          </p:nvPr>
        </p:nvPicPr>
        <p:blipFill>
          <a:blip r:embed="rId2"/>
          <a:srcRect l="12899" r="12899"/>
          <a:stretch>
            <a:fillRect/>
          </a:stretch>
        </p:blipFill>
        <p:spPr>
          <a:xfrm>
            <a:off x="7416800" y="2404003"/>
            <a:ext cx="3810000" cy="3421064"/>
          </a:xfrm>
        </p:spPr>
      </p:pic>
    </p:spTree>
    <p:extLst>
      <p:ext uri="{BB962C8B-B14F-4D97-AF65-F5344CB8AC3E}">
        <p14:creationId xmlns:p14="http://schemas.microsoft.com/office/powerpoint/2010/main" val="3873940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HIPPOCRATES</a:t>
            </a:r>
            <a:endParaRPr lang="en-US" dirty="0"/>
          </a:p>
        </p:txBody>
      </p:sp>
      <p:sp>
        <p:nvSpPr>
          <p:cNvPr id="3" name="Content Placeholder 2"/>
          <p:cNvSpPr>
            <a:spLocks noGrp="1"/>
          </p:cNvSpPr>
          <p:nvPr>
            <p:ph idx="1"/>
          </p:nvPr>
        </p:nvSpPr>
        <p:spPr/>
        <p:txBody>
          <a:bodyPr/>
          <a:lstStyle/>
          <a:p>
            <a:r>
              <a:rPr lang="en-US" dirty="0"/>
              <a:t>Ancient Greek physician, is commonly regarded as one of the most outstanding figures in medicine of all time and has been called </a:t>
            </a:r>
            <a:r>
              <a:rPr lang="en-US" i="1" dirty="0"/>
              <a:t>the father of medicine</a:t>
            </a:r>
            <a:r>
              <a:rPr lang="en-US" dirty="0"/>
              <a:t>.</a:t>
            </a:r>
            <a:endParaRPr lang="en-US" dirty="0"/>
          </a:p>
        </p:txBody>
      </p:sp>
      <p:pic>
        <p:nvPicPr>
          <p:cNvPr id="5" name="Content Placeholder 4"/>
          <p:cNvPicPr>
            <a:picLocks noGrp="1" noChangeAspect="1"/>
          </p:cNvPicPr>
          <p:nvPr>
            <p:ph idx="13"/>
          </p:nvPr>
        </p:nvPicPr>
        <p:blipFill rotWithShape="1">
          <a:blip r:embed="rId2"/>
          <a:srcRect t="6409" b="21574"/>
          <a:stretch/>
        </p:blipFill>
        <p:spPr>
          <a:xfrm>
            <a:off x="7416800" y="1825625"/>
            <a:ext cx="3810000" cy="4033308"/>
          </a:xfrm>
        </p:spPr>
      </p:pic>
    </p:spTree>
    <p:extLst>
      <p:ext uri="{BB962C8B-B14F-4D97-AF65-F5344CB8AC3E}">
        <p14:creationId xmlns:p14="http://schemas.microsoft.com/office/powerpoint/2010/main" val="16000286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PHYSCIAL THERAPIST</a:t>
            </a:r>
            <a:endParaRPr lang="en-US" dirty="0"/>
          </a:p>
        </p:txBody>
      </p:sp>
      <p:sp>
        <p:nvSpPr>
          <p:cNvPr id="3" name="Content Placeholder 2"/>
          <p:cNvSpPr>
            <a:spLocks noGrp="1"/>
          </p:cNvSpPr>
          <p:nvPr>
            <p:ph idx="1"/>
          </p:nvPr>
        </p:nvSpPr>
        <p:spPr/>
        <p:txBody>
          <a:bodyPr/>
          <a:lstStyle/>
          <a:p>
            <a:r>
              <a:rPr lang="en-US" dirty="0"/>
              <a:t>T</a:t>
            </a:r>
            <a:r>
              <a:rPr lang="en-US" dirty="0" smtClean="0"/>
              <a:t>herapist </a:t>
            </a:r>
            <a:r>
              <a:rPr lang="en-US" dirty="0"/>
              <a:t>who treats injury or dysfunction with exercises and other physical treatments of the disorder</a:t>
            </a:r>
            <a:endParaRPr lang="en-US" dirty="0"/>
          </a:p>
        </p:txBody>
      </p:sp>
      <p:pic>
        <p:nvPicPr>
          <p:cNvPr id="5" name="Content Placeholder 4"/>
          <p:cNvPicPr>
            <a:picLocks noGrp="1" noChangeAspect="1"/>
          </p:cNvPicPr>
          <p:nvPr>
            <p:ph idx="13"/>
          </p:nvPr>
        </p:nvPicPr>
        <p:blipFill>
          <a:blip r:embed="rId2"/>
          <a:srcRect l="10225" r="10225"/>
          <a:stretch>
            <a:fillRect/>
          </a:stretch>
        </p:blipFill>
        <p:spPr>
          <a:xfrm>
            <a:off x="7416800" y="2404003"/>
            <a:ext cx="3810000" cy="3421064"/>
          </a:xfrm>
        </p:spPr>
      </p:pic>
    </p:spTree>
    <p:extLst>
      <p:ext uri="{BB962C8B-B14F-4D97-AF65-F5344CB8AC3E}">
        <p14:creationId xmlns:p14="http://schemas.microsoft.com/office/powerpoint/2010/main" val="4012455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PHYSCIAN’S ASSISTANT</a:t>
            </a:r>
            <a:endParaRPr lang="en-US" dirty="0"/>
          </a:p>
        </p:txBody>
      </p:sp>
      <p:sp>
        <p:nvSpPr>
          <p:cNvPr id="3" name="Content Placeholder 2"/>
          <p:cNvSpPr>
            <a:spLocks noGrp="1"/>
          </p:cNvSpPr>
          <p:nvPr>
            <p:ph idx="1"/>
          </p:nvPr>
        </p:nvSpPr>
        <p:spPr/>
        <p:txBody>
          <a:bodyPr/>
          <a:lstStyle/>
          <a:p>
            <a:r>
              <a:rPr lang="en-US" dirty="0" smtClean="0"/>
              <a:t>Professional </a:t>
            </a:r>
            <a:r>
              <a:rPr lang="en-US" dirty="0"/>
              <a:t>trained, certified, and licensed to take medical histories, conduct physical examinations, and diagnose and treat medical problems under the supervision of </a:t>
            </a:r>
            <a:r>
              <a:rPr lang="en-US" dirty="0" smtClean="0"/>
              <a:t>physicians</a:t>
            </a:r>
          </a:p>
          <a:p>
            <a:r>
              <a:rPr lang="en-US" dirty="0" smtClean="0"/>
              <a:t>Education in Texas </a:t>
            </a:r>
            <a:r>
              <a:rPr lang="en-US" dirty="0" err="1" smtClean="0"/>
              <a:t>moslty</a:t>
            </a:r>
            <a:r>
              <a:rPr lang="en-US" dirty="0" smtClean="0"/>
              <a:t> requires a master program beyond an undergraduate degree</a:t>
            </a:r>
            <a:endParaRPr lang="en-US" dirty="0"/>
          </a:p>
        </p:txBody>
      </p:sp>
      <p:pic>
        <p:nvPicPr>
          <p:cNvPr id="5" name="Content Placeholder 4"/>
          <p:cNvPicPr>
            <a:picLocks noGrp="1" noChangeAspect="1"/>
          </p:cNvPicPr>
          <p:nvPr>
            <p:ph idx="13"/>
          </p:nvPr>
        </p:nvPicPr>
        <p:blipFill>
          <a:blip r:embed="rId2"/>
          <a:srcRect l="12825" r="12825"/>
          <a:stretch>
            <a:fillRect/>
          </a:stretch>
        </p:blipFill>
        <p:spPr>
          <a:xfrm>
            <a:off x="7416800" y="2420936"/>
            <a:ext cx="3810000" cy="3421064"/>
          </a:xfrm>
        </p:spPr>
      </p:pic>
    </p:spTree>
    <p:extLst>
      <p:ext uri="{BB962C8B-B14F-4D97-AF65-F5344CB8AC3E}">
        <p14:creationId xmlns:p14="http://schemas.microsoft.com/office/powerpoint/2010/main" val="3817880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PODIATRIST</a:t>
            </a:r>
            <a:endParaRPr lang="en-US" dirty="0"/>
          </a:p>
        </p:txBody>
      </p:sp>
      <p:sp>
        <p:nvSpPr>
          <p:cNvPr id="3" name="Content Placeholder 2"/>
          <p:cNvSpPr>
            <a:spLocks noGrp="1"/>
          </p:cNvSpPr>
          <p:nvPr>
            <p:ph idx="1"/>
          </p:nvPr>
        </p:nvSpPr>
        <p:spPr/>
        <p:txBody>
          <a:bodyPr/>
          <a:lstStyle/>
          <a:p>
            <a:r>
              <a:rPr lang="en-US" dirty="0"/>
              <a:t>S</a:t>
            </a:r>
            <a:r>
              <a:rPr lang="en-US" dirty="0" smtClean="0"/>
              <a:t>tudies </a:t>
            </a:r>
            <a:r>
              <a:rPr lang="en-US" dirty="0"/>
              <a:t>the feet and disorders of the </a:t>
            </a:r>
            <a:r>
              <a:rPr lang="en-US" dirty="0" smtClean="0"/>
              <a:t>foot</a:t>
            </a:r>
          </a:p>
          <a:p>
            <a:r>
              <a:rPr lang="en-US" dirty="0" smtClean="0"/>
              <a:t>Education requires completion of undergraduate degree and then four years of school awarding doctorate of podiatry </a:t>
            </a:r>
            <a:endParaRPr lang="en-US" dirty="0"/>
          </a:p>
        </p:txBody>
      </p:sp>
      <p:pic>
        <p:nvPicPr>
          <p:cNvPr id="5" name="Content Placeholder 4"/>
          <p:cNvPicPr>
            <a:picLocks noGrp="1" noChangeAspect="1"/>
          </p:cNvPicPr>
          <p:nvPr>
            <p:ph idx="13"/>
          </p:nvPr>
        </p:nvPicPr>
        <p:blipFill>
          <a:blip r:embed="rId3"/>
          <a:srcRect t="3480" b="3480"/>
          <a:stretch>
            <a:fillRect/>
          </a:stretch>
        </p:blipFill>
        <p:spPr>
          <a:xfrm>
            <a:off x="7416800" y="2420936"/>
            <a:ext cx="3810000" cy="3421064"/>
          </a:xfrm>
        </p:spPr>
      </p:pic>
    </p:spTree>
    <p:extLst>
      <p:ext uri="{BB962C8B-B14F-4D97-AF65-F5344CB8AC3E}">
        <p14:creationId xmlns:p14="http://schemas.microsoft.com/office/powerpoint/2010/main" val="2067313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PSYCHOLOGIST</a:t>
            </a:r>
            <a:endParaRPr lang="en-US" dirty="0"/>
          </a:p>
        </p:txBody>
      </p:sp>
      <p:sp>
        <p:nvSpPr>
          <p:cNvPr id="3" name="Content Placeholder 2"/>
          <p:cNvSpPr>
            <a:spLocks noGrp="1"/>
          </p:cNvSpPr>
          <p:nvPr>
            <p:ph idx="1"/>
          </p:nvPr>
        </p:nvSpPr>
        <p:spPr/>
        <p:txBody>
          <a:bodyPr/>
          <a:lstStyle/>
          <a:p>
            <a:r>
              <a:rPr lang="en-US" dirty="0"/>
              <a:t>S</a:t>
            </a:r>
            <a:r>
              <a:rPr lang="en-US" dirty="0" smtClean="0"/>
              <a:t>tudies </a:t>
            </a:r>
            <a:r>
              <a:rPr lang="en-US" dirty="0"/>
              <a:t>the mind and disorders of the </a:t>
            </a:r>
            <a:r>
              <a:rPr lang="en-US" dirty="0" smtClean="0"/>
              <a:t>mind</a:t>
            </a:r>
          </a:p>
          <a:p>
            <a:r>
              <a:rPr lang="en-US" dirty="0" smtClean="0"/>
              <a:t>Provide counseling or psychotherapy </a:t>
            </a:r>
          </a:p>
          <a:p>
            <a:r>
              <a:rPr lang="en-US" dirty="0" smtClean="0"/>
              <a:t>Education requires completion of master or doctorate degree</a:t>
            </a:r>
            <a:endParaRPr lang="en-US" dirty="0"/>
          </a:p>
        </p:txBody>
      </p:sp>
      <p:pic>
        <p:nvPicPr>
          <p:cNvPr id="5" name="Content Placeholder 4"/>
          <p:cNvPicPr>
            <a:picLocks noGrp="1" noChangeAspect="1"/>
          </p:cNvPicPr>
          <p:nvPr>
            <p:ph idx="13"/>
          </p:nvPr>
        </p:nvPicPr>
        <p:blipFill>
          <a:blip r:embed="rId2"/>
          <a:srcRect l="9118" r="9118"/>
          <a:stretch>
            <a:fillRect/>
          </a:stretch>
        </p:blipFill>
        <p:spPr>
          <a:xfrm>
            <a:off x="7416800" y="2387070"/>
            <a:ext cx="3810000" cy="3421064"/>
          </a:xfrm>
        </p:spPr>
      </p:pic>
    </p:spTree>
    <p:extLst>
      <p:ext uri="{BB962C8B-B14F-4D97-AF65-F5344CB8AC3E}">
        <p14:creationId xmlns:p14="http://schemas.microsoft.com/office/powerpoint/2010/main" val="386027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RADIOLOGIC TECHNOLOGIST</a:t>
            </a:r>
            <a:endParaRPr lang="en-US" dirty="0"/>
          </a:p>
        </p:txBody>
      </p:sp>
      <p:sp>
        <p:nvSpPr>
          <p:cNvPr id="3" name="Content Placeholder 2"/>
          <p:cNvSpPr>
            <a:spLocks noGrp="1"/>
          </p:cNvSpPr>
          <p:nvPr>
            <p:ph idx="1"/>
          </p:nvPr>
        </p:nvSpPr>
        <p:spPr/>
        <p:txBody>
          <a:bodyPr/>
          <a:lstStyle/>
          <a:p>
            <a:r>
              <a:rPr lang="en-US" dirty="0" smtClean="0"/>
              <a:t>Provide services using imaging involving X-rays, magnetism or ultrasound as directed by those qualified to order or perform radiologic procedures </a:t>
            </a:r>
          </a:p>
          <a:p>
            <a:r>
              <a:rPr lang="en-US" dirty="0" smtClean="0"/>
              <a:t>Education requires two to four years of training </a:t>
            </a:r>
            <a:endParaRPr lang="en-US" dirty="0"/>
          </a:p>
        </p:txBody>
      </p:sp>
      <p:pic>
        <p:nvPicPr>
          <p:cNvPr id="5" name="Content Placeholder 4"/>
          <p:cNvPicPr>
            <a:picLocks noGrp="1" noChangeAspect="1"/>
          </p:cNvPicPr>
          <p:nvPr>
            <p:ph idx="13"/>
          </p:nvPr>
        </p:nvPicPr>
        <p:blipFill>
          <a:blip r:embed="rId2"/>
          <a:srcRect l="4212" r="4212"/>
          <a:stretch>
            <a:fillRect/>
          </a:stretch>
        </p:blipFill>
        <p:spPr>
          <a:xfrm>
            <a:off x="7416800" y="2404003"/>
            <a:ext cx="3810000" cy="3421064"/>
          </a:xfrm>
        </p:spPr>
      </p:pic>
    </p:spTree>
    <p:extLst>
      <p:ext uri="{BB962C8B-B14F-4D97-AF65-F5344CB8AC3E}">
        <p14:creationId xmlns:p14="http://schemas.microsoft.com/office/powerpoint/2010/main" val="3007640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REGISTERED NURSE</a:t>
            </a:r>
            <a:endParaRPr lang="en-US" dirty="0"/>
          </a:p>
        </p:txBody>
      </p:sp>
      <p:sp>
        <p:nvSpPr>
          <p:cNvPr id="3" name="Content Placeholder 2"/>
          <p:cNvSpPr>
            <a:spLocks noGrp="1"/>
          </p:cNvSpPr>
          <p:nvPr>
            <p:ph idx="1"/>
          </p:nvPr>
        </p:nvSpPr>
        <p:spPr/>
        <p:txBody>
          <a:bodyPr/>
          <a:lstStyle/>
          <a:p>
            <a:r>
              <a:rPr lang="en-US" dirty="0"/>
              <a:t>A</a:t>
            </a:r>
            <a:r>
              <a:rPr lang="en-US" dirty="0" smtClean="0"/>
              <a:t> </a:t>
            </a:r>
            <a:r>
              <a:rPr lang="en-US" dirty="0"/>
              <a:t>graduate nurse who has passed a state board examination and been registered and licensed to practice nursing</a:t>
            </a:r>
            <a:endParaRPr lang="en-US" dirty="0"/>
          </a:p>
        </p:txBody>
      </p:sp>
      <p:pic>
        <p:nvPicPr>
          <p:cNvPr id="5" name="Content Placeholder 4"/>
          <p:cNvPicPr>
            <a:picLocks noGrp="1" noChangeAspect="1"/>
          </p:cNvPicPr>
          <p:nvPr>
            <p:ph idx="13"/>
          </p:nvPr>
        </p:nvPicPr>
        <p:blipFill>
          <a:blip r:embed="rId2"/>
          <a:srcRect l="11150" r="11150"/>
          <a:stretch>
            <a:fillRect/>
          </a:stretch>
        </p:blipFill>
        <p:spPr>
          <a:xfrm>
            <a:off x="7416800" y="2404003"/>
            <a:ext cx="3810000" cy="3421064"/>
          </a:xfrm>
        </p:spPr>
      </p:pic>
    </p:spTree>
    <p:extLst>
      <p:ext uri="{BB962C8B-B14F-4D97-AF65-F5344CB8AC3E}">
        <p14:creationId xmlns:p14="http://schemas.microsoft.com/office/powerpoint/2010/main" val="2434368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THERAPIST</a:t>
            </a:r>
            <a:endParaRPr lang="en-US" dirty="0"/>
          </a:p>
        </p:txBody>
      </p:sp>
      <p:sp>
        <p:nvSpPr>
          <p:cNvPr id="3" name="Content Placeholder 2"/>
          <p:cNvSpPr>
            <a:spLocks noGrp="1"/>
          </p:cNvSpPr>
          <p:nvPr>
            <p:ph idx="1"/>
          </p:nvPr>
        </p:nvSpPr>
        <p:spPr/>
        <p:txBody>
          <a:bodyPr/>
          <a:lstStyle/>
          <a:p>
            <a:r>
              <a:rPr lang="en-US" dirty="0"/>
              <a:t>T</a:t>
            </a:r>
            <a:r>
              <a:rPr lang="en-US" dirty="0" smtClean="0"/>
              <a:t>herapist </a:t>
            </a:r>
            <a:r>
              <a:rPr lang="en-US" dirty="0"/>
              <a:t>who performs treatment or management of acute and chronic breathing disorders, as through the administration of medication in the aerosol form and the use of ventilators and other life support systems</a:t>
            </a:r>
            <a:endParaRPr lang="en-US" dirty="0"/>
          </a:p>
        </p:txBody>
      </p:sp>
      <p:pic>
        <p:nvPicPr>
          <p:cNvPr id="5" name="Content Placeholder 4"/>
          <p:cNvPicPr>
            <a:picLocks noGrp="1" noChangeAspect="1"/>
          </p:cNvPicPr>
          <p:nvPr>
            <p:ph idx="13"/>
          </p:nvPr>
        </p:nvPicPr>
        <p:blipFill>
          <a:blip r:embed="rId2"/>
          <a:srcRect l="3596" r="3596"/>
          <a:stretch>
            <a:fillRect/>
          </a:stretch>
        </p:blipFill>
        <p:spPr>
          <a:xfrm>
            <a:off x="7416800" y="2420936"/>
            <a:ext cx="3810000" cy="3421064"/>
          </a:xfrm>
        </p:spPr>
      </p:pic>
    </p:spTree>
    <p:extLst>
      <p:ext uri="{BB962C8B-B14F-4D97-AF65-F5344CB8AC3E}">
        <p14:creationId xmlns:p14="http://schemas.microsoft.com/office/powerpoint/2010/main" val="3949923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CARE</a:t>
            </a:r>
            <a:endParaRPr lang="en-US" dirty="0"/>
          </a:p>
        </p:txBody>
      </p:sp>
      <p:sp>
        <p:nvSpPr>
          <p:cNvPr id="3" name="Text Placeholder 2"/>
          <p:cNvSpPr>
            <a:spLocks noGrp="1"/>
          </p:cNvSpPr>
          <p:nvPr>
            <p:ph type="body" idx="1"/>
          </p:nvPr>
        </p:nvSpPr>
        <p:spPr/>
        <p:txBody>
          <a:bodyPr/>
          <a:lstStyle/>
          <a:p>
            <a:r>
              <a:rPr lang="en-US" dirty="0"/>
              <a:t>Tell what is meant by the term "primary care" with regard to a medical specialty. Briefly describe the types of work done by physicians in the following "core" </a:t>
            </a:r>
            <a:r>
              <a:rPr lang="en-US" dirty="0" smtClean="0"/>
              <a:t>specialties.</a:t>
            </a:r>
            <a:endParaRPr lang="en-US" dirty="0"/>
          </a:p>
        </p:txBody>
      </p:sp>
    </p:spTree>
    <p:extLst>
      <p:ext uri="{BB962C8B-B14F-4D97-AF65-F5344CB8AC3E}">
        <p14:creationId xmlns:p14="http://schemas.microsoft.com/office/powerpoint/2010/main" val="2541775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Care Definitions</a:t>
            </a:r>
            <a:endParaRPr lang="en-US" dirty="0"/>
          </a:p>
        </p:txBody>
      </p:sp>
      <p:sp>
        <p:nvSpPr>
          <p:cNvPr id="3" name="Content Placeholder 2"/>
          <p:cNvSpPr>
            <a:spLocks noGrp="1"/>
          </p:cNvSpPr>
          <p:nvPr>
            <p:ph idx="1"/>
          </p:nvPr>
        </p:nvSpPr>
        <p:spPr/>
        <p:txBody>
          <a:bodyPr>
            <a:normAutofit lnSpcReduction="10000"/>
          </a:bodyPr>
          <a:lstStyle/>
          <a:p>
            <a:r>
              <a:rPr lang="en-US" dirty="0"/>
              <a:t>"Provision of health care that has the following six essential qualities -- accessible, acceptable, accountable, comprehensive, coordinated and continuing</a:t>
            </a:r>
            <a:r>
              <a:rPr lang="en-US" dirty="0" smtClean="0"/>
              <a:t>.”</a:t>
            </a:r>
          </a:p>
          <a:p>
            <a:r>
              <a:rPr lang="en-US" dirty="0"/>
              <a:t>"Provision of integrated, accessible health care services by clinicians who are accountable for addressing a large majority of personal health care needs, developing a sustained partnership with patients, and practicing in the context of family and community."</a:t>
            </a:r>
            <a:endParaRPr lang="en-US" dirty="0"/>
          </a:p>
        </p:txBody>
      </p:sp>
      <p:pic>
        <p:nvPicPr>
          <p:cNvPr id="5" name="Content Placeholder 4"/>
          <p:cNvPicPr>
            <a:picLocks noGrp="1" noChangeAspect="1"/>
          </p:cNvPicPr>
          <p:nvPr>
            <p:ph idx="13"/>
          </p:nvPr>
        </p:nvPicPr>
        <p:blipFill>
          <a:blip r:embed="rId2"/>
          <a:srcRect l="21260" r="21260"/>
          <a:stretch>
            <a:fillRect/>
          </a:stretch>
        </p:blipFill>
        <p:spPr>
          <a:xfrm>
            <a:off x="7416800" y="2437870"/>
            <a:ext cx="3810000" cy="3421064"/>
          </a:xfrm>
        </p:spPr>
      </p:pic>
    </p:spTree>
    <p:extLst>
      <p:ext uri="{BB962C8B-B14F-4D97-AF65-F5344CB8AC3E}">
        <p14:creationId xmlns:p14="http://schemas.microsoft.com/office/powerpoint/2010/main" val="790303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MEDICINE</a:t>
            </a:r>
            <a:endParaRPr lang="en-US" dirty="0"/>
          </a:p>
        </p:txBody>
      </p:sp>
      <p:sp>
        <p:nvSpPr>
          <p:cNvPr id="3" name="Content Placeholder 2"/>
          <p:cNvSpPr>
            <a:spLocks noGrp="1"/>
          </p:cNvSpPr>
          <p:nvPr>
            <p:ph idx="1"/>
          </p:nvPr>
        </p:nvSpPr>
        <p:spPr/>
        <p:txBody>
          <a:bodyPr/>
          <a:lstStyle/>
          <a:p>
            <a:r>
              <a:rPr lang="en-US" dirty="0" smtClean="0"/>
              <a:t>Physicians, called internists, provide comprehensive services for adults on continuing basis</a:t>
            </a:r>
          </a:p>
          <a:p>
            <a:r>
              <a:rPr lang="en-US" dirty="0" smtClean="0"/>
              <a:t>Emphasis is placed on treatment of problems with medication rather than </a:t>
            </a:r>
            <a:r>
              <a:rPr lang="en-US" dirty="0" err="1" smtClean="0"/>
              <a:t>surery</a:t>
            </a:r>
            <a:r>
              <a:rPr lang="en-US" dirty="0" smtClean="0"/>
              <a:t> </a:t>
            </a:r>
          </a:p>
          <a:p>
            <a:r>
              <a:rPr lang="en-US" dirty="0" smtClean="0"/>
              <a:t>3 </a:t>
            </a:r>
            <a:r>
              <a:rPr lang="en-US" dirty="0"/>
              <a:t>year accredited residency </a:t>
            </a:r>
            <a:r>
              <a:rPr lang="en-US" dirty="0" smtClean="0"/>
              <a:t>program</a:t>
            </a:r>
            <a:endParaRPr lang="en-US" dirty="0"/>
          </a:p>
        </p:txBody>
      </p:sp>
      <p:pic>
        <p:nvPicPr>
          <p:cNvPr id="5" name="Content Placeholder 4"/>
          <p:cNvPicPr>
            <a:picLocks noGrp="1" noChangeAspect="1"/>
          </p:cNvPicPr>
          <p:nvPr>
            <p:ph idx="13"/>
          </p:nvPr>
        </p:nvPicPr>
        <p:blipFill>
          <a:blip r:embed="rId2"/>
          <a:srcRect l="13748" r="13748"/>
          <a:stretch>
            <a:fillRect/>
          </a:stretch>
        </p:blipFill>
        <p:spPr>
          <a:xfrm>
            <a:off x="7416800" y="2420936"/>
            <a:ext cx="3810000" cy="3421064"/>
          </a:xfrm>
        </p:spPr>
      </p:pic>
    </p:spTree>
    <p:extLst>
      <p:ext uri="{BB962C8B-B14F-4D97-AF65-F5344CB8AC3E}">
        <p14:creationId xmlns:p14="http://schemas.microsoft.com/office/powerpoint/2010/main" val="22433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ANTONIE VAN LEEWENHOEK</a:t>
            </a:r>
            <a:endParaRPr lang="en-US" dirty="0"/>
          </a:p>
        </p:txBody>
      </p:sp>
      <p:sp>
        <p:nvSpPr>
          <p:cNvPr id="3" name="Content Placeholder 2"/>
          <p:cNvSpPr>
            <a:spLocks noGrp="1"/>
          </p:cNvSpPr>
          <p:nvPr>
            <p:ph idx="1"/>
          </p:nvPr>
        </p:nvSpPr>
        <p:spPr/>
        <p:txBody>
          <a:bodyPr/>
          <a:lstStyle/>
          <a:p>
            <a:r>
              <a:rPr lang="en-US" dirty="0"/>
              <a:t>T</a:t>
            </a:r>
            <a:r>
              <a:rPr lang="en-US" dirty="0" smtClean="0"/>
              <a:t>radesman </a:t>
            </a:r>
            <a:r>
              <a:rPr lang="en-US" dirty="0"/>
              <a:t>and scientist from Delft, in the </a:t>
            </a:r>
            <a:r>
              <a:rPr lang="en-US" dirty="0" smtClean="0"/>
              <a:t>Netherlands</a:t>
            </a:r>
          </a:p>
          <a:p>
            <a:r>
              <a:rPr lang="en-US" dirty="0"/>
              <a:t>B</a:t>
            </a:r>
            <a:r>
              <a:rPr lang="en-US" dirty="0" smtClean="0"/>
              <a:t>est </a:t>
            </a:r>
            <a:r>
              <a:rPr lang="en-US" dirty="0"/>
              <a:t>known for his contribution to improvement of the microscope and his contributions towards the establishment of </a:t>
            </a:r>
            <a:r>
              <a:rPr lang="en-US" i="1" dirty="0"/>
              <a:t>cell </a:t>
            </a:r>
            <a:r>
              <a:rPr lang="en-US" i="1" dirty="0" smtClean="0"/>
              <a:t>biology</a:t>
            </a:r>
          </a:p>
          <a:p>
            <a:r>
              <a:rPr lang="en-US" dirty="0"/>
              <a:t>Using his handcrafted microscope he was the first to observe and describe muscles </a:t>
            </a:r>
            <a:r>
              <a:rPr lang="en-US" dirty="0" smtClean="0"/>
              <a:t>fibers, </a:t>
            </a:r>
            <a:r>
              <a:rPr lang="en-US" dirty="0"/>
              <a:t>bacteria, spermatozoa and blood flow in capillaries (small blood vessels).</a:t>
            </a:r>
            <a:endParaRPr lang="en-US" dirty="0"/>
          </a:p>
        </p:txBody>
      </p:sp>
      <p:pic>
        <p:nvPicPr>
          <p:cNvPr id="5" name="Content Placeholder 4"/>
          <p:cNvPicPr>
            <a:picLocks noGrp="1" noChangeAspect="1"/>
          </p:cNvPicPr>
          <p:nvPr>
            <p:ph idx="13"/>
          </p:nvPr>
        </p:nvPicPr>
        <p:blipFill rotWithShape="1">
          <a:blip r:embed="rId2"/>
          <a:srcRect t="-2277" b="-1975"/>
          <a:stretch/>
        </p:blipFill>
        <p:spPr>
          <a:xfrm>
            <a:off x="7890932" y="1825625"/>
            <a:ext cx="2861735" cy="4260806"/>
          </a:xfrm>
        </p:spPr>
      </p:pic>
    </p:spTree>
    <p:extLst>
      <p:ext uri="{BB962C8B-B14F-4D97-AF65-F5344CB8AC3E}">
        <p14:creationId xmlns:p14="http://schemas.microsoft.com/office/powerpoint/2010/main" val="5675369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PRACTICE </a:t>
            </a:r>
            <a:endParaRPr lang="en-US" dirty="0"/>
          </a:p>
        </p:txBody>
      </p:sp>
      <p:sp>
        <p:nvSpPr>
          <p:cNvPr id="3" name="Content Placeholder 2"/>
          <p:cNvSpPr>
            <a:spLocks noGrp="1"/>
          </p:cNvSpPr>
          <p:nvPr>
            <p:ph idx="1"/>
          </p:nvPr>
        </p:nvSpPr>
        <p:spPr/>
        <p:txBody>
          <a:bodyPr/>
          <a:lstStyle/>
          <a:p>
            <a:r>
              <a:rPr lang="en-US" dirty="0" smtClean="0"/>
              <a:t>Physicians provide comprehensive medical services on continuing basis for all members of a family</a:t>
            </a:r>
          </a:p>
          <a:p>
            <a:r>
              <a:rPr lang="en-US" dirty="0"/>
              <a:t>3 year accredited residency program</a:t>
            </a:r>
          </a:p>
          <a:p>
            <a:pPr marL="0" indent="0">
              <a:buNone/>
            </a:pPr>
            <a:r>
              <a:rPr lang="en-US" dirty="0" smtClean="0"/>
              <a:t> </a:t>
            </a:r>
            <a:endParaRPr lang="en-US" dirty="0"/>
          </a:p>
        </p:txBody>
      </p:sp>
      <p:pic>
        <p:nvPicPr>
          <p:cNvPr id="5" name="Content Placeholder 4"/>
          <p:cNvPicPr>
            <a:picLocks noGrp="1" noChangeAspect="1"/>
          </p:cNvPicPr>
          <p:nvPr>
            <p:ph idx="13"/>
          </p:nvPr>
        </p:nvPicPr>
        <p:blipFill>
          <a:blip r:embed="rId2"/>
          <a:srcRect l="13052" r="13052"/>
          <a:stretch>
            <a:fillRect/>
          </a:stretch>
        </p:blipFill>
        <p:spPr>
          <a:xfrm>
            <a:off x="7416800" y="2420937"/>
            <a:ext cx="3810000" cy="3421064"/>
          </a:xfrm>
        </p:spPr>
      </p:pic>
    </p:spTree>
    <p:extLst>
      <p:ext uri="{BB962C8B-B14F-4D97-AF65-F5344CB8AC3E}">
        <p14:creationId xmlns:p14="http://schemas.microsoft.com/office/powerpoint/2010/main" val="3683688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OBSTETRICS/GYNECOLOGY</a:t>
            </a:r>
            <a:endParaRPr lang="en-US" dirty="0"/>
          </a:p>
        </p:txBody>
      </p:sp>
      <p:sp>
        <p:nvSpPr>
          <p:cNvPr id="3" name="Content Placeholder 2"/>
          <p:cNvSpPr>
            <a:spLocks noGrp="1"/>
          </p:cNvSpPr>
          <p:nvPr>
            <p:ph idx="1"/>
          </p:nvPr>
        </p:nvSpPr>
        <p:spPr/>
        <p:txBody>
          <a:bodyPr/>
          <a:lstStyle/>
          <a:p>
            <a:r>
              <a:rPr lang="en-US" dirty="0" smtClean="0"/>
              <a:t>Obstetricians specialize in the care of a woman during pregnancy, labor, delivery and period immediately afterward  </a:t>
            </a:r>
          </a:p>
          <a:p>
            <a:r>
              <a:rPr lang="en-US" dirty="0" smtClean="0"/>
              <a:t>Gynecologist study, diagnose and treat conditions of the female reproductive system, including infertility and cancer </a:t>
            </a:r>
          </a:p>
          <a:p>
            <a:r>
              <a:rPr lang="en-US" dirty="0" smtClean="0"/>
              <a:t>Typically a physician will be both </a:t>
            </a:r>
          </a:p>
          <a:p>
            <a:r>
              <a:rPr lang="en-US" dirty="0" smtClean="0"/>
              <a:t>4 </a:t>
            </a:r>
            <a:r>
              <a:rPr lang="en-US" dirty="0"/>
              <a:t>year accredited residency program</a:t>
            </a:r>
          </a:p>
          <a:p>
            <a:endParaRPr lang="en-US" dirty="0" smtClean="0"/>
          </a:p>
        </p:txBody>
      </p:sp>
      <p:pic>
        <p:nvPicPr>
          <p:cNvPr id="5" name="Content Placeholder 4"/>
          <p:cNvPicPr>
            <a:picLocks noGrp="1" noChangeAspect="1"/>
          </p:cNvPicPr>
          <p:nvPr>
            <p:ph idx="13"/>
          </p:nvPr>
        </p:nvPicPr>
        <p:blipFill>
          <a:blip r:embed="rId2"/>
          <a:srcRect l="12877" r="12877"/>
          <a:stretch>
            <a:fillRect/>
          </a:stretch>
        </p:blipFill>
        <p:spPr>
          <a:xfrm>
            <a:off x="7416800" y="2404003"/>
            <a:ext cx="3810000" cy="3421064"/>
          </a:xfrm>
        </p:spPr>
      </p:pic>
    </p:spTree>
    <p:extLst>
      <p:ext uri="{BB962C8B-B14F-4D97-AF65-F5344CB8AC3E}">
        <p14:creationId xmlns:p14="http://schemas.microsoft.com/office/powerpoint/2010/main" val="845506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PEDIATRICS</a:t>
            </a:r>
            <a:endParaRPr lang="en-US" dirty="0"/>
          </a:p>
        </p:txBody>
      </p:sp>
      <p:sp>
        <p:nvSpPr>
          <p:cNvPr id="3" name="Content Placeholder 2"/>
          <p:cNvSpPr>
            <a:spLocks noGrp="1"/>
          </p:cNvSpPr>
          <p:nvPr>
            <p:ph idx="1"/>
          </p:nvPr>
        </p:nvSpPr>
        <p:spPr/>
        <p:txBody>
          <a:bodyPr>
            <a:normAutofit/>
          </a:bodyPr>
          <a:lstStyle/>
          <a:p>
            <a:r>
              <a:rPr lang="en-US" dirty="0" smtClean="0"/>
              <a:t>Specialists concerned with growth and development of patients from infancy to adolescence </a:t>
            </a:r>
          </a:p>
          <a:p>
            <a:r>
              <a:rPr lang="en-US" dirty="0" smtClean="0"/>
              <a:t>3 </a:t>
            </a:r>
            <a:r>
              <a:rPr lang="en-US" dirty="0"/>
              <a:t>year accredited residency program</a:t>
            </a:r>
          </a:p>
          <a:p>
            <a:endParaRPr lang="en-US" dirty="0" smtClean="0"/>
          </a:p>
        </p:txBody>
      </p:sp>
      <p:pic>
        <p:nvPicPr>
          <p:cNvPr id="5" name="Content Placeholder 4"/>
          <p:cNvPicPr>
            <a:picLocks noGrp="1" noChangeAspect="1"/>
          </p:cNvPicPr>
          <p:nvPr>
            <p:ph idx="13"/>
          </p:nvPr>
        </p:nvPicPr>
        <p:blipFill>
          <a:blip r:embed="rId2"/>
          <a:srcRect l="12970" r="12970"/>
          <a:stretch>
            <a:fillRect/>
          </a:stretch>
        </p:blipFill>
        <p:spPr>
          <a:xfrm>
            <a:off x="7416800" y="2404003"/>
            <a:ext cx="3810000" cy="3421064"/>
          </a:xfrm>
        </p:spPr>
      </p:pic>
    </p:spTree>
    <p:extLst>
      <p:ext uri="{BB962C8B-B14F-4D97-AF65-F5344CB8AC3E}">
        <p14:creationId xmlns:p14="http://schemas.microsoft.com/office/powerpoint/2010/main" val="1868596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PSYCHIATRY </a:t>
            </a:r>
            <a:endParaRPr lang="en-US" dirty="0"/>
          </a:p>
        </p:txBody>
      </p:sp>
      <p:sp>
        <p:nvSpPr>
          <p:cNvPr id="3" name="Content Placeholder 2"/>
          <p:cNvSpPr>
            <a:spLocks noGrp="1"/>
          </p:cNvSpPr>
          <p:nvPr>
            <p:ph idx="1"/>
          </p:nvPr>
        </p:nvSpPr>
        <p:spPr/>
        <p:txBody>
          <a:bodyPr>
            <a:normAutofit/>
          </a:bodyPr>
          <a:lstStyle/>
          <a:p>
            <a:r>
              <a:rPr lang="en-US" dirty="0" smtClean="0"/>
              <a:t>Physicians concerned with the study , prevention and treatment of mental illness and emotional and behavioral problems </a:t>
            </a:r>
          </a:p>
          <a:p>
            <a:r>
              <a:rPr lang="en-US" dirty="0" smtClean="0"/>
              <a:t>Uses psychological, social and physical approaches, including drug therapy</a:t>
            </a:r>
          </a:p>
          <a:p>
            <a:r>
              <a:rPr lang="en-US" dirty="0"/>
              <a:t>3 </a:t>
            </a:r>
            <a:r>
              <a:rPr lang="en-US" dirty="0" smtClean="0"/>
              <a:t>or 4 year </a:t>
            </a:r>
            <a:r>
              <a:rPr lang="en-US" dirty="0"/>
              <a:t>accredited residency </a:t>
            </a:r>
            <a:r>
              <a:rPr lang="en-US" dirty="0" smtClean="0"/>
              <a:t>program </a:t>
            </a:r>
          </a:p>
        </p:txBody>
      </p:sp>
      <p:pic>
        <p:nvPicPr>
          <p:cNvPr id="5" name="Content Placeholder 4"/>
          <p:cNvPicPr>
            <a:picLocks noGrp="1" noChangeAspect="1"/>
          </p:cNvPicPr>
          <p:nvPr>
            <p:ph idx="13"/>
          </p:nvPr>
        </p:nvPicPr>
        <p:blipFill>
          <a:blip r:embed="rId2"/>
          <a:srcRect l="8237" r="8237"/>
          <a:stretch>
            <a:fillRect/>
          </a:stretch>
        </p:blipFill>
        <p:spPr>
          <a:xfrm>
            <a:off x="7416800" y="2404003"/>
            <a:ext cx="3810000" cy="3421064"/>
          </a:xfrm>
        </p:spPr>
      </p:pic>
    </p:spTree>
    <p:extLst>
      <p:ext uri="{BB962C8B-B14F-4D97-AF65-F5344CB8AC3E}">
        <p14:creationId xmlns:p14="http://schemas.microsoft.com/office/powerpoint/2010/main" val="33282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SURGERY</a:t>
            </a:r>
            <a:endParaRPr lang="en-US" dirty="0"/>
          </a:p>
        </p:txBody>
      </p:sp>
      <p:sp>
        <p:nvSpPr>
          <p:cNvPr id="3" name="Content Placeholder 2"/>
          <p:cNvSpPr>
            <a:spLocks noGrp="1"/>
          </p:cNvSpPr>
          <p:nvPr>
            <p:ph idx="1"/>
          </p:nvPr>
        </p:nvSpPr>
        <p:spPr/>
        <p:txBody>
          <a:bodyPr/>
          <a:lstStyle/>
          <a:p>
            <a:r>
              <a:rPr lang="en-US" dirty="0" smtClean="0"/>
              <a:t>Physicians concerned with study, diagnosis and management of all disorders treated by operative surgery </a:t>
            </a:r>
          </a:p>
          <a:p>
            <a:r>
              <a:rPr lang="en-US" dirty="0" smtClean="0"/>
              <a:t>5 to 6 </a:t>
            </a:r>
            <a:r>
              <a:rPr lang="en-US" dirty="0"/>
              <a:t>year accredited residency program</a:t>
            </a:r>
          </a:p>
          <a:p>
            <a:endParaRPr lang="en-US" dirty="0"/>
          </a:p>
        </p:txBody>
      </p:sp>
      <p:pic>
        <p:nvPicPr>
          <p:cNvPr id="5" name="Content Placeholder 4"/>
          <p:cNvPicPr>
            <a:picLocks noGrp="1" noChangeAspect="1"/>
          </p:cNvPicPr>
          <p:nvPr>
            <p:ph idx="13"/>
          </p:nvPr>
        </p:nvPicPr>
        <p:blipFill>
          <a:blip r:embed="rId2"/>
          <a:srcRect l="8634" r="8634"/>
          <a:stretch>
            <a:fillRect/>
          </a:stretch>
        </p:blipFill>
        <p:spPr>
          <a:xfrm>
            <a:off x="7416800" y="2420937"/>
            <a:ext cx="3810000" cy="3421064"/>
          </a:xfrm>
        </p:spPr>
      </p:pic>
    </p:spTree>
    <p:extLst>
      <p:ext uri="{BB962C8B-B14F-4D97-AF65-F5344CB8AC3E}">
        <p14:creationId xmlns:p14="http://schemas.microsoft.com/office/powerpoint/2010/main" val="4054534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SPECIALTIES/SUBSPECIALITIES</a:t>
            </a:r>
            <a:endParaRPr lang="en-US" dirty="0"/>
          </a:p>
        </p:txBody>
      </p:sp>
      <p:sp>
        <p:nvSpPr>
          <p:cNvPr id="3" name="Text Placeholder 2"/>
          <p:cNvSpPr>
            <a:spLocks noGrp="1"/>
          </p:cNvSpPr>
          <p:nvPr>
            <p:ph type="body" idx="1"/>
          </p:nvPr>
        </p:nvSpPr>
        <p:spPr/>
        <p:txBody>
          <a:bodyPr/>
          <a:lstStyle/>
          <a:p>
            <a:r>
              <a:rPr lang="en-US" dirty="0"/>
              <a:t>Briefly describe the types of work performed by physicians in </a:t>
            </a:r>
            <a:r>
              <a:rPr lang="en-US" dirty="0" smtClean="0"/>
              <a:t>the five following </a:t>
            </a:r>
            <a:r>
              <a:rPr lang="en-US" dirty="0"/>
              <a:t>specialties or </a:t>
            </a:r>
            <a:r>
              <a:rPr lang="en-US" dirty="0" smtClean="0"/>
              <a:t>subspecialties.</a:t>
            </a:r>
            <a:endParaRPr lang="en-US" dirty="0"/>
          </a:p>
        </p:txBody>
      </p:sp>
    </p:spTree>
    <p:extLst>
      <p:ext uri="{BB962C8B-B14F-4D97-AF65-F5344CB8AC3E}">
        <p14:creationId xmlns:p14="http://schemas.microsoft.com/office/powerpoint/2010/main" val="1803695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CARDIOLOGY</a:t>
            </a:r>
            <a:endParaRPr lang="en-US" dirty="0"/>
          </a:p>
        </p:txBody>
      </p:sp>
      <p:sp>
        <p:nvSpPr>
          <p:cNvPr id="3" name="Content Placeholder 2"/>
          <p:cNvSpPr>
            <a:spLocks noGrp="1"/>
          </p:cNvSpPr>
          <p:nvPr>
            <p:ph idx="1"/>
          </p:nvPr>
        </p:nvSpPr>
        <p:spPr/>
        <p:txBody>
          <a:bodyPr/>
          <a:lstStyle/>
          <a:p>
            <a:r>
              <a:rPr lang="en-US" dirty="0" smtClean="0"/>
              <a:t>Subspecialty of internal medicine that focuses diagnosing and treating problems related to heart and peripheral blood vessels</a:t>
            </a:r>
          </a:p>
          <a:p>
            <a:r>
              <a:rPr lang="en-US" dirty="0" smtClean="0"/>
              <a:t>Internal medicine residency with 2 year fellowship </a:t>
            </a:r>
            <a:endParaRPr lang="en-US" dirty="0"/>
          </a:p>
        </p:txBody>
      </p:sp>
      <p:pic>
        <p:nvPicPr>
          <p:cNvPr id="5" name="Content Placeholder 4"/>
          <p:cNvPicPr>
            <a:picLocks noGrp="1" noChangeAspect="1"/>
          </p:cNvPicPr>
          <p:nvPr>
            <p:ph idx="13"/>
          </p:nvPr>
        </p:nvPicPr>
        <p:blipFill>
          <a:blip r:embed="rId2"/>
          <a:srcRect l="8237" r="8237"/>
          <a:stretch>
            <a:fillRect/>
          </a:stretch>
        </p:blipFill>
        <p:spPr>
          <a:xfrm>
            <a:off x="7416800" y="2420936"/>
            <a:ext cx="3810000" cy="3421064"/>
          </a:xfrm>
        </p:spPr>
      </p:pic>
    </p:spTree>
    <p:extLst>
      <p:ext uri="{BB962C8B-B14F-4D97-AF65-F5344CB8AC3E}">
        <p14:creationId xmlns:p14="http://schemas.microsoft.com/office/powerpoint/2010/main" val="577954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DERMATOLOGY</a:t>
            </a:r>
            <a:endParaRPr lang="en-US" dirty="0"/>
          </a:p>
        </p:txBody>
      </p:sp>
      <p:sp>
        <p:nvSpPr>
          <p:cNvPr id="3" name="Content Placeholder 2"/>
          <p:cNvSpPr>
            <a:spLocks noGrp="1"/>
          </p:cNvSpPr>
          <p:nvPr>
            <p:ph idx="1"/>
          </p:nvPr>
        </p:nvSpPr>
        <p:spPr/>
        <p:txBody>
          <a:bodyPr/>
          <a:lstStyle/>
          <a:p>
            <a:r>
              <a:rPr lang="en-US" dirty="0" smtClean="0"/>
              <a:t>Specialist trained in treating conditions related to skin, hair and nails </a:t>
            </a:r>
          </a:p>
          <a:p>
            <a:r>
              <a:rPr lang="en-US" dirty="0"/>
              <a:t>1</a:t>
            </a:r>
            <a:r>
              <a:rPr lang="en-US" dirty="0" smtClean="0"/>
              <a:t> year internal medicine internship and 3 year residency </a:t>
            </a:r>
            <a:endParaRPr lang="en-US" dirty="0"/>
          </a:p>
        </p:txBody>
      </p:sp>
      <p:pic>
        <p:nvPicPr>
          <p:cNvPr id="5" name="Content Placeholder 4"/>
          <p:cNvPicPr>
            <a:picLocks noGrp="1" noChangeAspect="1"/>
          </p:cNvPicPr>
          <p:nvPr>
            <p:ph idx="13"/>
          </p:nvPr>
        </p:nvPicPr>
        <p:blipFill>
          <a:blip r:embed="rId2"/>
          <a:srcRect l="12831" r="12831"/>
          <a:stretch>
            <a:fillRect/>
          </a:stretch>
        </p:blipFill>
        <p:spPr>
          <a:xfrm>
            <a:off x="7416800" y="2404003"/>
            <a:ext cx="3810000" cy="3421064"/>
          </a:xfrm>
        </p:spPr>
      </p:pic>
    </p:spTree>
    <p:extLst>
      <p:ext uri="{BB962C8B-B14F-4D97-AF65-F5344CB8AC3E}">
        <p14:creationId xmlns:p14="http://schemas.microsoft.com/office/powerpoint/2010/main" val="2383797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MEDICINE</a:t>
            </a:r>
            <a:endParaRPr lang="en-US" dirty="0"/>
          </a:p>
        </p:txBody>
      </p:sp>
      <p:sp>
        <p:nvSpPr>
          <p:cNvPr id="3" name="Content Placeholder 2"/>
          <p:cNvSpPr>
            <a:spLocks noGrp="1"/>
          </p:cNvSpPr>
          <p:nvPr>
            <p:ph idx="1"/>
          </p:nvPr>
        </p:nvSpPr>
        <p:spPr/>
        <p:txBody>
          <a:bodyPr/>
          <a:lstStyle/>
          <a:p>
            <a:r>
              <a:rPr lang="en-US" dirty="0" smtClean="0"/>
              <a:t>Specialists trained to deal with broad range of life threatening conditions </a:t>
            </a:r>
          </a:p>
          <a:p>
            <a:r>
              <a:rPr lang="en-US" dirty="0" smtClean="0"/>
              <a:t>Concern is to stabilize patient before transferring to hospital for further care</a:t>
            </a:r>
          </a:p>
          <a:p>
            <a:r>
              <a:rPr lang="en-US" dirty="0" smtClean="0"/>
              <a:t>1 year internal medicine residency and 2 year fellowship </a:t>
            </a:r>
            <a:endParaRPr lang="en-US" dirty="0"/>
          </a:p>
        </p:txBody>
      </p:sp>
      <p:pic>
        <p:nvPicPr>
          <p:cNvPr id="5" name="Content Placeholder 4"/>
          <p:cNvPicPr>
            <a:picLocks noGrp="1" noChangeAspect="1"/>
          </p:cNvPicPr>
          <p:nvPr>
            <p:ph idx="13"/>
          </p:nvPr>
        </p:nvPicPr>
        <p:blipFill>
          <a:blip r:embed="rId3"/>
          <a:srcRect l="13113" r="13113"/>
          <a:stretch>
            <a:fillRect/>
          </a:stretch>
        </p:blipFill>
        <p:spPr>
          <a:xfrm>
            <a:off x="7416800" y="2404003"/>
            <a:ext cx="3810000" cy="3421064"/>
          </a:xfrm>
        </p:spPr>
      </p:pic>
      <p:pic>
        <p:nvPicPr>
          <p:cNvPr id="6" name="Picture 5"/>
          <p:cNvPicPr>
            <a:picLocks noChangeAspect="1"/>
          </p:cNvPicPr>
          <p:nvPr/>
        </p:nvPicPr>
        <p:blipFill>
          <a:blip r:embed="rId4"/>
          <a:stretch>
            <a:fillRect/>
          </a:stretch>
        </p:blipFill>
        <p:spPr>
          <a:xfrm>
            <a:off x="7653867" y="1085926"/>
            <a:ext cx="3386666" cy="1209524"/>
          </a:xfrm>
          <a:prstGeom prst="rect">
            <a:avLst/>
          </a:prstGeom>
        </p:spPr>
      </p:pic>
    </p:spTree>
    <p:extLst>
      <p:ext uri="{BB962C8B-B14F-4D97-AF65-F5344CB8AC3E}">
        <p14:creationId xmlns:p14="http://schemas.microsoft.com/office/powerpoint/2010/main" val="1375705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GASTROENTEROLOGY</a:t>
            </a:r>
            <a:endParaRPr lang="en-US" dirty="0"/>
          </a:p>
        </p:txBody>
      </p:sp>
      <p:sp>
        <p:nvSpPr>
          <p:cNvPr id="3" name="Content Placeholder 2"/>
          <p:cNvSpPr>
            <a:spLocks noGrp="1"/>
          </p:cNvSpPr>
          <p:nvPr>
            <p:ph idx="1"/>
          </p:nvPr>
        </p:nvSpPr>
        <p:spPr/>
        <p:txBody>
          <a:bodyPr/>
          <a:lstStyle/>
          <a:p>
            <a:r>
              <a:rPr lang="en-US" dirty="0" smtClean="0"/>
              <a:t>Subspecialty in internal medicine who diagnoses and manages disorders of the digestive system </a:t>
            </a:r>
          </a:p>
          <a:p>
            <a:r>
              <a:rPr lang="en-US" dirty="0" smtClean="0"/>
              <a:t>Completion of internal medicine residency and 2 year fellowship </a:t>
            </a:r>
            <a:endParaRPr lang="en-US" dirty="0"/>
          </a:p>
        </p:txBody>
      </p:sp>
      <p:pic>
        <p:nvPicPr>
          <p:cNvPr id="5" name="Content Placeholder 4"/>
          <p:cNvPicPr>
            <a:picLocks noGrp="1" noChangeAspect="1"/>
          </p:cNvPicPr>
          <p:nvPr>
            <p:ph idx="13"/>
          </p:nvPr>
        </p:nvPicPr>
        <p:blipFill rotWithShape="1">
          <a:blip r:embed="rId2"/>
          <a:srcRect t="476" b="-1096"/>
          <a:stretch/>
        </p:blipFill>
        <p:spPr>
          <a:xfrm>
            <a:off x="8009467" y="1825625"/>
            <a:ext cx="2506133" cy="4299411"/>
          </a:xfrm>
          <a:solidFill>
            <a:schemeClr val="accent3"/>
          </a:solidFill>
        </p:spPr>
      </p:pic>
    </p:spTree>
    <p:extLst>
      <p:ext uri="{BB962C8B-B14F-4D97-AF65-F5344CB8AC3E}">
        <p14:creationId xmlns:p14="http://schemas.microsoft.com/office/powerpoint/2010/main" val="208898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JENNER</a:t>
            </a:r>
            <a:endParaRPr lang="en-US" dirty="0"/>
          </a:p>
        </p:txBody>
      </p:sp>
      <p:sp>
        <p:nvSpPr>
          <p:cNvPr id="3" name="Content Placeholder 2"/>
          <p:cNvSpPr>
            <a:spLocks noGrp="1"/>
          </p:cNvSpPr>
          <p:nvPr>
            <p:ph idx="1"/>
          </p:nvPr>
        </p:nvSpPr>
        <p:spPr/>
        <p:txBody>
          <a:bodyPr/>
          <a:lstStyle/>
          <a:p>
            <a:r>
              <a:rPr lang="en-US" dirty="0"/>
              <a:t>English country doctor practicing in Berkeley, Gloucestershire, </a:t>
            </a:r>
            <a:r>
              <a:rPr lang="en-US" dirty="0" smtClean="0"/>
              <a:t>England</a:t>
            </a:r>
          </a:p>
          <a:p>
            <a:r>
              <a:rPr lang="en-US" dirty="0"/>
              <a:t>M</a:t>
            </a:r>
            <a:r>
              <a:rPr lang="en-US" dirty="0" smtClean="0"/>
              <a:t>ade </a:t>
            </a:r>
            <a:r>
              <a:rPr lang="en-US" dirty="0"/>
              <a:t>famous by his invention of the </a:t>
            </a:r>
            <a:r>
              <a:rPr lang="en-US" i="1" dirty="0" smtClean="0"/>
              <a:t>vaccine</a:t>
            </a:r>
          </a:p>
          <a:p>
            <a:r>
              <a:rPr lang="en-US" dirty="0" smtClean="0"/>
              <a:t>Smallpox can be prevented with fluid from cowpox sores</a:t>
            </a:r>
            <a:endParaRPr lang="en-US" dirty="0"/>
          </a:p>
        </p:txBody>
      </p:sp>
      <p:pic>
        <p:nvPicPr>
          <p:cNvPr id="5" name="Content Placeholder 4"/>
          <p:cNvPicPr>
            <a:picLocks noGrp="1" noChangeAspect="1"/>
          </p:cNvPicPr>
          <p:nvPr>
            <p:ph idx="13"/>
          </p:nvPr>
        </p:nvPicPr>
        <p:blipFill>
          <a:blip r:embed="rId2"/>
          <a:srcRect l="13990" r="13990"/>
          <a:stretch>
            <a:fillRect/>
          </a:stretch>
        </p:blipFill>
        <p:spPr/>
      </p:pic>
    </p:spTree>
    <p:extLst>
      <p:ext uri="{BB962C8B-B14F-4D97-AF65-F5344CB8AC3E}">
        <p14:creationId xmlns:p14="http://schemas.microsoft.com/office/powerpoint/2010/main" val="18176866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ORTHOPEDIC SURGERY</a:t>
            </a:r>
            <a:endParaRPr lang="en-US" dirty="0"/>
          </a:p>
        </p:txBody>
      </p:sp>
      <p:sp>
        <p:nvSpPr>
          <p:cNvPr id="3" name="Content Placeholder 2"/>
          <p:cNvSpPr>
            <a:spLocks noGrp="1"/>
          </p:cNvSpPr>
          <p:nvPr>
            <p:ph idx="1"/>
          </p:nvPr>
        </p:nvSpPr>
        <p:spPr/>
        <p:txBody>
          <a:bodyPr/>
          <a:lstStyle/>
          <a:p>
            <a:r>
              <a:rPr lang="en-US" dirty="0" smtClean="0"/>
              <a:t>Surgical subspecialty concerned with disorders of joints and bones and associated muscles, tendons and ligaments </a:t>
            </a:r>
          </a:p>
          <a:p>
            <a:r>
              <a:rPr lang="en-US" dirty="0" smtClean="0"/>
              <a:t>5 to 6 year residency  </a:t>
            </a:r>
            <a:endParaRPr lang="en-US" dirty="0"/>
          </a:p>
        </p:txBody>
      </p:sp>
      <p:pic>
        <p:nvPicPr>
          <p:cNvPr id="5" name="Content Placeholder 4"/>
          <p:cNvPicPr>
            <a:picLocks noGrp="1" noChangeAspect="1"/>
          </p:cNvPicPr>
          <p:nvPr>
            <p:ph idx="13"/>
          </p:nvPr>
        </p:nvPicPr>
        <p:blipFill>
          <a:blip r:embed="rId2"/>
          <a:srcRect l="18668" r="18668"/>
          <a:stretch>
            <a:fillRect/>
          </a:stretch>
        </p:blipFill>
        <p:spPr/>
      </p:pic>
    </p:spTree>
    <p:extLst>
      <p:ext uri="{BB962C8B-B14F-4D97-AF65-F5344CB8AC3E}">
        <p14:creationId xmlns:p14="http://schemas.microsoft.com/office/powerpoint/2010/main" val="3663256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HEALTH CARE SYSTEM</a:t>
            </a:r>
            <a:endParaRPr lang="en-US" dirty="0"/>
          </a:p>
        </p:txBody>
      </p:sp>
      <p:sp>
        <p:nvSpPr>
          <p:cNvPr id="3" name="Text Placeholder 2"/>
          <p:cNvSpPr>
            <a:spLocks noGrp="1"/>
          </p:cNvSpPr>
          <p:nvPr>
            <p:ph type="body" idx="1"/>
          </p:nvPr>
        </p:nvSpPr>
        <p:spPr>
          <a:xfrm>
            <a:off x="831850" y="4589463"/>
            <a:ext cx="10515600" cy="1743604"/>
          </a:xfrm>
        </p:spPr>
        <p:txBody>
          <a:bodyPr>
            <a:normAutofit/>
          </a:bodyPr>
          <a:lstStyle/>
          <a:p>
            <a:r>
              <a:rPr lang="en-US" dirty="0"/>
              <a:t>Discuss the roles medical societies, the insurance industry, and the government play in influencing the practice of medicine in the United States. </a:t>
            </a:r>
            <a:r>
              <a:rPr lang="en-US" dirty="0" smtClean="0"/>
              <a:t> Briefly </a:t>
            </a:r>
            <a:r>
              <a:rPr lang="en-US" dirty="0"/>
              <a:t>tell how your state monitors the quality of health care within its borders, and how it provides care to those who do not have health insurance.  </a:t>
            </a:r>
          </a:p>
          <a:p>
            <a:endParaRPr lang="en-US" dirty="0"/>
          </a:p>
        </p:txBody>
      </p:sp>
    </p:spTree>
    <p:extLst>
      <p:ext uri="{BB962C8B-B14F-4D97-AF65-F5344CB8AC3E}">
        <p14:creationId xmlns:p14="http://schemas.microsoft.com/office/powerpoint/2010/main" val="4039717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Influencing Medical Practice </a:t>
            </a:r>
            <a:endParaRPr lang="en-US" dirty="0"/>
          </a:p>
        </p:txBody>
      </p:sp>
      <p:sp>
        <p:nvSpPr>
          <p:cNvPr id="3" name="Content Placeholder 2"/>
          <p:cNvSpPr>
            <a:spLocks noGrp="1"/>
          </p:cNvSpPr>
          <p:nvPr>
            <p:ph idx="1"/>
          </p:nvPr>
        </p:nvSpPr>
        <p:spPr/>
        <p:txBody>
          <a:bodyPr>
            <a:normAutofit lnSpcReduction="10000"/>
          </a:bodyPr>
          <a:lstStyle/>
          <a:p>
            <a:r>
              <a:rPr lang="en-US" dirty="0" smtClean="0"/>
              <a:t>Government has the responsibility to protect the public interest and has increasing involvement of funding several aspects of health care. </a:t>
            </a:r>
          </a:p>
          <a:p>
            <a:r>
              <a:rPr lang="en-US" dirty="0" smtClean="0"/>
              <a:t>Medicare funds health care for senior citizens</a:t>
            </a:r>
          </a:p>
          <a:p>
            <a:r>
              <a:rPr lang="en-US" dirty="0" smtClean="0"/>
              <a:t>Medicaid funds health care for the poor and certain disabled people</a:t>
            </a:r>
          </a:p>
          <a:p>
            <a:r>
              <a:rPr lang="en-US" dirty="0" smtClean="0"/>
              <a:t>Department of Health and Human Service is the main governmental agency </a:t>
            </a:r>
            <a:r>
              <a:rPr lang="en-US" dirty="0" err="1" smtClean="0"/>
              <a:t>resposible</a:t>
            </a:r>
            <a:r>
              <a:rPr lang="en-US" dirty="0" smtClean="0"/>
              <a:t>. </a:t>
            </a:r>
            <a:endParaRPr lang="en-US" dirty="0"/>
          </a:p>
        </p:txBody>
      </p:sp>
      <p:pic>
        <p:nvPicPr>
          <p:cNvPr id="5" name="Content Placeholder 4"/>
          <p:cNvPicPr>
            <a:picLocks noGrp="1" noChangeAspect="1"/>
          </p:cNvPicPr>
          <p:nvPr>
            <p:ph idx="13"/>
          </p:nvPr>
        </p:nvPicPr>
        <p:blipFill rotWithShape="1">
          <a:blip r:embed="rId2"/>
          <a:srcRect t="-1549" b="-132"/>
          <a:stretch/>
        </p:blipFill>
        <p:spPr>
          <a:xfrm>
            <a:off x="7416800" y="2302933"/>
            <a:ext cx="3810000" cy="3874030"/>
          </a:xfrm>
        </p:spPr>
      </p:pic>
    </p:spTree>
    <p:extLst>
      <p:ext uri="{BB962C8B-B14F-4D97-AF65-F5344CB8AC3E}">
        <p14:creationId xmlns:p14="http://schemas.microsoft.com/office/powerpoint/2010/main" val="3778405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Influencing Medical Practice </a:t>
            </a:r>
            <a:endParaRPr lang="en-US" dirty="0"/>
          </a:p>
        </p:txBody>
      </p:sp>
      <p:sp>
        <p:nvSpPr>
          <p:cNvPr id="3" name="Content Placeholder 2"/>
          <p:cNvSpPr>
            <a:spLocks noGrp="1"/>
          </p:cNvSpPr>
          <p:nvPr>
            <p:ph idx="1"/>
          </p:nvPr>
        </p:nvSpPr>
        <p:spPr/>
        <p:txBody>
          <a:bodyPr/>
          <a:lstStyle/>
          <a:p>
            <a:r>
              <a:rPr lang="en-US" dirty="0" smtClean="0"/>
              <a:t>State governments have the authority to license physicians.</a:t>
            </a:r>
          </a:p>
          <a:p>
            <a:r>
              <a:rPr lang="en-US" dirty="0"/>
              <a:t>Medical Boards are created as to ensure that standards of care are set and maintained by those who practice within that specialty</a:t>
            </a:r>
            <a:endParaRPr lang="en-US" dirty="0" smtClean="0"/>
          </a:p>
          <a:p>
            <a:r>
              <a:rPr lang="en-US" dirty="0" smtClean="0"/>
              <a:t>Also called upon to bear responsibility for providing necessary health care for the poor and administer the Medicaid program. </a:t>
            </a:r>
            <a:endParaRPr lang="en-US" dirty="0"/>
          </a:p>
        </p:txBody>
      </p:sp>
      <p:pic>
        <p:nvPicPr>
          <p:cNvPr id="5" name="Content Placeholder 4"/>
          <p:cNvPicPr>
            <a:picLocks noGrp="1" noChangeAspect="1"/>
          </p:cNvPicPr>
          <p:nvPr>
            <p:ph idx="13"/>
          </p:nvPr>
        </p:nvPicPr>
        <p:blipFill rotWithShape="1">
          <a:blip r:embed="rId2"/>
          <a:srcRect t="-660" b="-132"/>
          <a:stretch/>
        </p:blipFill>
        <p:spPr>
          <a:xfrm>
            <a:off x="7416800" y="2336800"/>
            <a:ext cx="3810000" cy="3840163"/>
          </a:xfrm>
        </p:spPr>
      </p:pic>
    </p:spTree>
    <p:extLst>
      <p:ext uri="{BB962C8B-B14F-4D97-AF65-F5344CB8AC3E}">
        <p14:creationId xmlns:p14="http://schemas.microsoft.com/office/powerpoint/2010/main" val="441022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Influencing Medical Practice</a:t>
            </a:r>
            <a:endParaRPr lang="en-US" dirty="0"/>
          </a:p>
        </p:txBody>
      </p:sp>
      <p:sp>
        <p:nvSpPr>
          <p:cNvPr id="3" name="Content Placeholder 2"/>
          <p:cNvSpPr>
            <a:spLocks noGrp="1"/>
          </p:cNvSpPr>
          <p:nvPr>
            <p:ph idx="1"/>
          </p:nvPr>
        </p:nvSpPr>
        <p:spPr/>
        <p:txBody>
          <a:bodyPr/>
          <a:lstStyle/>
          <a:p>
            <a:r>
              <a:rPr lang="en-US" dirty="0" smtClean="0"/>
              <a:t>Insurance companies have major impact on medicine and can negotiate cost of procedures and medications. </a:t>
            </a:r>
          </a:p>
          <a:p>
            <a:r>
              <a:rPr lang="en-US" dirty="0" smtClean="0"/>
              <a:t>The idea of an insurance plan is to spread the cost of health care over a large group of people to “protect against risk” of unknown medical costs for a known monthly payment. </a:t>
            </a:r>
            <a:endParaRPr lang="en-US" dirty="0"/>
          </a:p>
        </p:txBody>
      </p:sp>
      <p:pic>
        <p:nvPicPr>
          <p:cNvPr id="5" name="Content Placeholder 4"/>
          <p:cNvPicPr>
            <a:picLocks noGrp="1" noChangeAspect="1"/>
          </p:cNvPicPr>
          <p:nvPr>
            <p:ph idx="13"/>
          </p:nvPr>
        </p:nvPicPr>
        <p:blipFill>
          <a:blip r:embed="rId2"/>
          <a:srcRect l="8410" r="8410"/>
          <a:stretch>
            <a:fillRect/>
          </a:stretch>
        </p:blipFill>
        <p:spPr/>
      </p:pic>
    </p:spTree>
    <p:extLst>
      <p:ext uri="{BB962C8B-B14F-4D97-AF65-F5344CB8AC3E}">
        <p14:creationId xmlns:p14="http://schemas.microsoft.com/office/powerpoint/2010/main" val="1341060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Influencing Medical Practice</a:t>
            </a:r>
            <a:endParaRPr lang="en-US" dirty="0"/>
          </a:p>
        </p:txBody>
      </p:sp>
      <p:sp>
        <p:nvSpPr>
          <p:cNvPr id="3" name="Content Placeholder 2"/>
          <p:cNvSpPr>
            <a:spLocks noGrp="1"/>
          </p:cNvSpPr>
          <p:nvPr>
            <p:ph idx="1"/>
          </p:nvPr>
        </p:nvSpPr>
        <p:spPr/>
        <p:txBody>
          <a:bodyPr>
            <a:normAutofit fontScale="92500" lnSpcReduction="20000"/>
          </a:bodyPr>
          <a:lstStyle/>
          <a:p>
            <a:r>
              <a:rPr lang="en-US" dirty="0"/>
              <a:t>Medical </a:t>
            </a:r>
            <a:r>
              <a:rPr lang="en-US" dirty="0" smtClean="0"/>
              <a:t>Societies are made </a:t>
            </a:r>
            <a:r>
              <a:rPr lang="en-US" dirty="0"/>
              <a:t>up of physician members of a designated specialty or common interest, can have a significant influence over the way their specialty is practiced. </a:t>
            </a:r>
            <a:endParaRPr lang="en-US" dirty="0" smtClean="0"/>
          </a:p>
          <a:p>
            <a:r>
              <a:rPr lang="en-US" dirty="0" smtClean="0"/>
              <a:t>The </a:t>
            </a:r>
            <a:r>
              <a:rPr lang="en-US" dirty="0"/>
              <a:t>traditional role of these societies has been to certify or license or practice in the designated field. </a:t>
            </a:r>
            <a:endParaRPr lang="en-US" dirty="0" smtClean="0"/>
          </a:p>
          <a:p>
            <a:r>
              <a:rPr lang="en-US" dirty="0" smtClean="0"/>
              <a:t>Medical </a:t>
            </a:r>
            <a:r>
              <a:rPr lang="en-US" dirty="0"/>
              <a:t>societies can be very effective in protecting the interests of the society through political action groups, accelerate the sharing of best practices across the field, and as an organizing influence for ongoing education, specialization, and training.</a:t>
            </a:r>
            <a:endParaRPr lang="en-US" dirty="0"/>
          </a:p>
        </p:txBody>
      </p:sp>
      <p:pic>
        <p:nvPicPr>
          <p:cNvPr id="5" name="Content Placeholder 4"/>
          <p:cNvPicPr>
            <a:picLocks noGrp="1" noChangeAspect="1"/>
          </p:cNvPicPr>
          <p:nvPr>
            <p:ph idx="13"/>
          </p:nvPr>
        </p:nvPicPr>
        <p:blipFill rotWithShape="1">
          <a:blip r:embed="rId3"/>
          <a:srcRect l="14942" r="15374"/>
          <a:stretch/>
        </p:blipFill>
        <p:spPr>
          <a:xfrm>
            <a:off x="7264400" y="2556403"/>
            <a:ext cx="4089400" cy="3421064"/>
          </a:xfrm>
        </p:spPr>
      </p:pic>
    </p:spTree>
    <p:extLst>
      <p:ext uri="{BB962C8B-B14F-4D97-AF65-F5344CB8AC3E}">
        <p14:creationId xmlns:p14="http://schemas.microsoft.com/office/powerpoint/2010/main" val="1997782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HEALTH CARE DELIVERY</a:t>
            </a:r>
            <a:endParaRPr lang="en-US" dirty="0"/>
          </a:p>
        </p:txBody>
      </p:sp>
      <p:sp>
        <p:nvSpPr>
          <p:cNvPr id="3" name="Text Placeholder 2"/>
          <p:cNvSpPr>
            <a:spLocks noGrp="1"/>
          </p:cNvSpPr>
          <p:nvPr>
            <p:ph type="body" idx="1"/>
          </p:nvPr>
        </p:nvSpPr>
        <p:spPr/>
        <p:txBody>
          <a:bodyPr/>
          <a:lstStyle/>
          <a:p>
            <a:r>
              <a:rPr lang="en-US" dirty="0"/>
              <a:t>Compare and discuss with your counselor the health care delivery systems in the United States, Sweden, and China.</a:t>
            </a:r>
            <a:endParaRPr lang="en-US" dirty="0"/>
          </a:p>
        </p:txBody>
      </p:sp>
    </p:spTree>
    <p:extLst>
      <p:ext uri="{BB962C8B-B14F-4D97-AF65-F5344CB8AC3E}">
        <p14:creationId xmlns:p14="http://schemas.microsoft.com/office/powerpoint/2010/main" val="2457393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STATES HEALTH CARE</a:t>
            </a:r>
            <a:endParaRPr lang="en-US" dirty="0"/>
          </a:p>
        </p:txBody>
      </p:sp>
      <p:sp>
        <p:nvSpPr>
          <p:cNvPr id="3" name="Content Placeholder 2"/>
          <p:cNvSpPr>
            <a:spLocks noGrp="1"/>
          </p:cNvSpPr>
          <p:nvPr>
            <p:ph idx="1"/>
          </p:nvPr>
        </p:nvSpPr>
        <p:spPr/>
        <p:txBody>
          <a:bodyPr/>
          <a:lstStyle/>
          <a:p>
            <a:r>
              <a:rPr lang="en-US" dirty="0"/>
              <a:t>T</a:t>
            </a:r>
            <a:r>
              <a:rPr lang="en-US" dirty="0" smtClean="0"/>
              <a:t>raditionally </a:t>
            </a:r>
            <a:r>
              <a:rPr lang="en-US" dirty="0"/>
              <a:t>been considered as having the best healthcare system in the world, both in terms of technical advances, healthcare quality, and overall health </a:t>
            </a:r>
            <a:r>
              <a:rPr lang="en-US" dirty="0" smtClean="0"/>
              <a:t>outcomes</a:t>
            </a:r>
          </a:p>
          <a:p>
            <a:r>
              <a:rPr lang="en-US" dirty="0"/>
              <a:t>The US currently spends more per capita on health care than any other developed country in the </a:t>
            </a:r>
            <a:r>
              <a:rPr lang="en-US" dirty="0" smtClean="0"/>
              <a:t>world</a:t>
            </a:r>
          </a:p>
          <a:p>
            <a:r>
              <a:rPr lang="en-US" dirty="0" smtClean="0"/>
              <a:t>Insurance companies play a more active role</a:t>
            </a:r>
            <a:endParaRPr lang="en-US" dirty="0"/>
          </a:p>
        </p:txBody>
      </p:sp>
      <p:pic>
        <p:nvPicPr>
          <p:cNvPr id="7" name="Content Placeholder 6"/>
          <p:cNvPicPr>
            <a:picLocks noGrp="1" noChangeAspect="1"/>
          </p:cNvPicPr>
          <p:nvPr>
            <p:ph idx="13"/>
          </p:nvPr>
        </p:nvPicPr>
        <p:blipFill>
          <a:blip r:embed="rId3"/>
          <a:srcRect l="12877" r="12877"/>
          <a:stretch>
            <a:fillRect/>
          </a:stretch>
        </p:blipFill>
        <p:spPr/>
      </p:pic>
    </p:spTree>
    <p:extLst>
      <p:ext uri="{BB962C8B-B14F-4D97-AF65-F5344CB8AC3E}">
        <p14:creationId xmlns:p14="http://schemas.microsoft.com/office/powerpoint/2010/main" val="30008414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STATES HEALTH CARE</a:t>
            </a:r>
            <a:endParaRPr lang="en-US" dirty="0"/>
          </a:p>
        </p:txBody>
      </p:sp>
      <p:sp>
        <p:nvSpPr>
          <p:cNvPr id="3" name="Content Placeholder 2"/>
          <p:cNvSpPr>
            <a:spLocks noGrp="1"/>
          </p:cNvSpPr>
          <p:nvPr>
            <p:ph idx="1"/>
          </p:nvPr>
        </p:nvSpPr>
        <p:spPr/>
        <p:txBody>
          <a:bodyPr/>
          <a:lstStyle/>
          <a:p>
            <a:pPr marL="0" indent="0">
              <a:buNone/>
            </a:pPr>
            <a:r>
              <a:rPr lang="en-US" dirty="0" smtClean="0"/>
              <a:t>The Affordable Care Act was signed into law in 2010. This law required everyone to carry some form of health insurance. </a:t>
            </a:r>
            <a:endParaRPr lang="en-US" dirty="0"/>
          </a:p>
        </p:txBody>
      </p:sp>
      <p:pic>
        <p:nvPicPr>
          <p:cNvPr id="7" name="Content Placeholder 6"/>
          <p:cNvPicPr>
            <a:picLocks noGrp="1" noChangeAspect="1"/>
          </p:cNvPicPr>
          <p:nvPr>
            <p:ph idx="13"/>
          </p:nvPr>
        </p:nvPicPr>
        <p:blipFill>
          <a:blip r:embed="rId3"/>
          <a:srcRect l="12877" r="12877"/>
          <a:stretch>
            <a:fillRect/>
          </a:stretch>
        </p:blipFill>
        <p:spPr/>
      </p:pic>
    </p:spTree>
    <p:extLst>
      <p:ext uri="{BB962C8B-B14F-4D97-AF65-F5344CB8AC3E}">
        <p14:creationId xmlns:p14="http://schemas.microsoft.com/office/powerpoint/2010/main" val="3384185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SWEDEN HEALTHCARE</a:t>
            </a:r>
            <a:endParaRPr lang="en-US" dirty="0"/>
          </a:p>
        </p:txBody>
      </p:sp>
      <p:sp>
        <p:nvSpPr>
          <p:cNvPr id="3" name="Content Placeholder 2"/>
          <p:cNvSpPr>
            <a:spLocks noGrp="1"/>
          </p:cNvSpPr>
          <p:nvPr>
            <p:ph idx="1"/>
          </p:nvPr>
        </p:nvSpPr>
        <p:spPr/>
        <p:txBody>
          <a:bodyPr/>
          <a:lstStyle/>
          <a:p>
            <a:r>
              <a:rPr lang="en-US" dirty="0"/>
              <a:t>P</a:t>
            </a:r>
            <a:r>
              <a:rPr lang="en-US" dirty="0" smtClean="0"/>
              <a:t>ublicly </a:t>
            </a:r>
            <a:r>
              <a:rPr lang="en-US" dirty="0"/>
              <a:t>funded medical system </a:t>
            </a:r>
            <a:r>
              <a:rPr lang="en-US" dirty="0" smtClean="0"/>
              <a:t>which comprehensive </a:t>
            </a:r>
            <a:r>
              <a:rPr lang="en-US" dirty="0"/>
              <a:t>and </a:t>
            </a:r>
            <a:r>
              <a:rPr lang="en-US" dirty="0" smtClean="0"/>
              <a:t>mandatory of all citizens- “nationalized”</a:t>
            </a:r>
          </a:p>
          <a:p>
            <a:r>
              <a:rPr lang="en-US" dirty="0"/>
              <a:t>Physician and hospital services take a small patient fee, but their services are funded through the taxation scheme of the County Councils of Sweden.</a:t>
            </a:r>
            <a:endParaRPr lang="en-US" dirty="0" smtClean="0"/>
          </a:p>
          <a:p>
            <a:r>
              <a:rPr lang="en-US" dirty="0"/>
              <a:t>There is a small private insurance industry in Sweden.</a:t>
            </a:r>
            <a:endParaRPr lang="en-US" dirty="0"/>
          </a:p>
        </p:txBody>
      </p:sp>
      <p:pic>
        <p:nvPicPr>
          <p:cNvPr id="5" name="Content Placeholder 4"/>
          <p:cNvPicPr>
            <a:picLocks noGrp="1" noChangeAspect="1"/>
          </p:cNvPicPr>
          <p:nvPr>
            <p:ph idx="13"/>
          </p:nvPr>
        </p:nvPicPr>
        <p:blipFill>
          <a:blip r:embed="rId2"/>
          <a:srcRect l="15197" r="15197"/>
          <a:stretch>
            <a:fillRect/>
          </a:stretch>
        </p:blipFill>
        <p:spPr/>
      </p:pic>
    </p:spTree>
    <p:extLst>
      <p:ext uri="{BB962C8B-B14F-4D97-AF65-F5344CB8AC3E}">
        <p14:creationId xmlns:p14="http://schemas.microsoft.com/office/powerpoint/2010/main" val="551473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PASTEUR</a:t>
            </a:r>
            <a:endParaRPr lang="en-US" dirty="0"/>
          </a:p>
        </p:txBody>
      </p:sp>
      <p:sp>
        <p:nvSpPr>
          <p:cNvPr id="3" name="Content Placeholder 2"/>
          <p:cNvSpPr>
            <a:spLocks noGrp="1"/>
          </p:cNvSpPr>
          <p:nvPr>
            <p:ph idx="1"/>
          </p:nvPr>
        </p:nvSpPr>
        <p:spPr/>
        <p:txBody>
          <a:bodyPr/>
          <a:lstStyle/>
          <a:p>
            <a:r>
              <a:rPr lang="en-US" dirty="0"/>
              <a:t>French scientist who was a pioneer in </a:t>
            </a:r>
            <a:r>
              <a:rPr lang="en-US" dirty="0" smtClean="0"/>
              <a:t>microbiology</a:t>
            </a:r>
          </a:p>
          <a:p>
            <a:r>
              <a:rPr lang="en-US" dirty="0" smtClean="0"/>
              <a:t>Demonstrates presence of bacteria in air and how disease can be transmitted by airborne route</a:t>
            </a:r>
          </a:p>
          <a:p>
            <a:r>
              <a:rPr lang="en-US" dirty="0" smtClean="0"/>
              <a:t>Pasteurization is the process of sterilizing milk by heating at high temperatures thus killing any bacteria present </a:t>
            </a:r>
            <a:endParaRPr lang="en-US" dirty="0"/>
          </a:p>
        </p:txBody>
      </p:sp>
      <p:pic>
        <p:nvPicPr>
          <p:cNvPr id="5" name="Content Placeholder 4"/>
          <p:cNvPicPr>
            <a:picLocks noGrp="1" noChangeAspect="1"/>
          </p:cNvPicPr>
          <p:nvPr>
            <p:ph idx="13"/>
          </p:nvPr>
        </p:nvPicPr>
        <p:blipFill rotWithShape="1">
          <a:blip r:embed="rId3"/>
          <a:srcRect t="4417" b="18062"/>
          <a:stretch/>
        </p:blipFill>
        <p:spPr>
          <a:xfrm>
            <a:off x="7416800" y="1825625"/>
            <a:ext cx="3810000" cy="4151842"/>
          </a:xfrm>
        </p:spPr>
      </p:pic>
    </p:spTree>
    <p:extLst>
      <p:ext uri="{BB962C8B-B14F-4D97-AF65-F5344CB8AC3E}">
        <p14:creationId xmlns:p14="http://schemas.microsoft.com/office/powerpoint/2010/main" val="368738138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HEALTHCARE</a:t>
            </a:r>
            <a:endParaRPr lang="en-US" dirty="0"/>
          </a:p>
        </p:txBody>
      </p:sp>
      <p:sp>
        <p:nvSpPr>
          <p:cNvPr id="3" name="Content Placeholder 2"/>
          <p:cNvSpPr>
            <a:spLocks noGrp="1"/>
          </p:cNvSpPr>
          <p:nvPr>
            <p:ph idx="1"/>
          </p:nvPr>
        </p:nvSpPr>
        <p:spPr/>
        <p:txBody>
          <a:bodyPr/>
          <a:lstStyle/>
          <a:p>
            <a:r>
              <a:rPr lang="en-US" dirty="0" smtClean="0"/>
              <a:t>In many areas, the first source of care comes from village doctors who work out of local health stations and have received three to six months training</a:t>
            </a:r>
          </a:p>
          <a:p>
            <a:r>
              <a:rPr lang="en-US" dirty="0" smtClean="0"/>
              <a:t>Township health centers have small hospitals staffed by physicians with considerably more training </a:t>
            </a:r>
          </a:p>
          <a:p>
            <a:endParaRPr lang="en-US" dirty="0"/>
          </a:p>
        </p:txBody>
      </p:sp>
      <p:pic>
        <p:nvPicPr>
          <p:cNvPr id="5" name="Content Placeholder 4"/>
          <p:cNvPicPr>
            <a:picLocks noGrp="1" noChangeAspect="1"/>
          </p:cNvPicPr>
          <p:nvPr>
            <p:ph idx="13"/>
          </p:nvPr>
        </p:nvPicPr>
        <p:blipFill rotWithShape="1">
          <a:blip r:embed="rId2"/>
          <a:srcRect l="3978" r="15856"/>
          <a:stretch/>
        </p:blipFill>
        <p:spPr>
          <a:xfrm>
            <a:off x="7239000" y="2556403"/>
            <a:ext cx="4114800" cy="3421064"/>
          </a:xfrm>
        </p:spPr>
      </p:pic>
    </p:spTree>
    <p:extLst>
      <p:ext uri="{BB962C8B-B14F-4D97-AF65-F5344CB8AC3E}">
        <p14:creationId xmlns:p14="http://schemas.microsoft.com/office/powerpoint/2010/main" val="4070845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HEALTHCARE</a:t>
            </a:r>
            <a:endParaRPr lang="en-US" dirty="0"/>
          </a:p>
        </p:txBody>
      </p:sp>
      <p:sp>
        <p:nvSpPr>
          <p:cNvPr id="3" name="Content Placeholder 2"/>
          <p:cNvSpPr>
            <a:spLocks noGrp="1"/>
          </p:cNvSpPr>
          <p:nvPr>
            <p:ph idx="1"/>
          </p:nvPr>
        </p:nvSpPr>
        <p:spPr/>
        <p:txBody>
          <a:bodyPr/>
          <a:lstStyle/>
          <a:p>
            <a:r>
              <a:rPr lang="en-US" dirty="0" smtClean="0"/>
              <a:t>Until recently, the government assumed the cost of nearly all health care in China</a:t>
            </a:r>
          </a:p>
          <a:p>
            <a:r>
              <a:rPr lang="en-US" dirty="0" smtClean="0"/>
              <a:t>Recent changes reflect western economies where patients are paying an increasing amount for their care. </a:t>
            </a:r>
            <a:endParaRPr lang="en-US" dirty="0"/>
          </a:p>
        </p:txBody>
      </p:sp>
      <p:pic>
        <p:nvPicPr>
          <p:cNvPr id="5" name="Content Placeholder 4"/>
          <p:cNvPicPr>
            <a:picLocks noGrp="1" noChangeAspect="1"/>
          </p:cNvPicPr>
          <p:nvPr>
            <p:ph idx="13"/>
          </p:nvPr>
        </p:nvPicPr>
        <p:blipFill rotWithShape="1">
          <a:blip r:embed="rId2"/>
          <a:srcRect l="3978" r="15856"/>
          <a:stretch/>
        </p:blipFill>
        <p:spPr>
          <a:xfrm>
            <a:off x="7239000" y="2556403"/>
            <a:ext cx="4114800" cy="3421064"/>
          </a:xfrm>
        </p:spPr>
      </p:pic>
    </p:spTree>
    <p:extLst>
      <p:ext uri="{BB962C8B-B14F-4D97-AF65-F5344CB8AC3E}">
        <p14:creationId xmlns:p14="http://schemas.microsoft.com/office/powerpoint/2010/main" val="451748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WITH A PHYSICIAN</a:t>
            </a:r>
            <a:endParaRPr lang="en-US" dirty="0"/>
          </a:p>
        </p:txBody>
      </p:sp>
      <p:sp>
        <p:nvSpPr>
          <p:cNvPr id="3" name="Text Placeholder 2"/>
          <p:cNvSpPr>
            <a:spLocks noGrp="1"/>
          </p:cNvSpPr>
          <p:nvPr>
            <p:ph type="body" idx="1"/>
          </p:nvPr>
        </p:nvSpPr>
        <p:spPr>
          <a:xfrm>
            <a:off x="831850" y="4589463"/>
            <a:ext cx="10515600" cy="1760537"/>
          </a:xfrm>
        </p:spPr>
        <p:txBody>
          <a:bodyPr>
            <a:normAutofit fontScale="92500" lnSpcReduction="20000"/>
          </a:bodyPr>
          <a:lstStyle/>
          <a:p>
            <a:r>
              <a:rPr lang="en-US" dirty="0" smtClean="0">
                <a:solidFill>
                  <a:schemeClr val="accent3"/>
                </a:solidFill>
              </a:rPr>
              <a:t>Visit </a:t>
            </a:r>
            <a:r>
              <a:rPr lang="en-US" dirty="0">
                <a:solidFill>
                  <a:schemeClr val="accent3"/>
                </a:solidFill>
              </a:rPr>
              <a:t>a physician's office</a:t>
            </a:r>
            <a:r>
              <a:rPr lang="en-US" dirty="0" smtClean="0">
                <a:solidFill>
                  <a:schemeClr val="accent3"/>
                </a:solidFill>
              </a:rPr>
              <a:t>,</a:t>
            </a:r>
            <a:r>
              <a:rPr lang="en-US" dirty="0">
                <a:solidFill>
                  <a:schemeClr val="accent3"/>
                </a:solidFill>
              </a:rPr>
              <a:t> </a:t>
            </a:r>
            <a:r>
              <a:rPr lang="en-US" dirty="0" smtClean="0">
                <a:solidFill>
                  <a:schemeClr val="accent3"/>
                </a:solidFill>
              </a:rPr>
              <a:t> </a:t>
            </a:r>
            <a:r>
              <a:rPr lang="en-US" dirty="0">
                <a:solidFill>
                  <a:schemeClr val="accent3"/>
                </a:solidFill>
              </a:rPr>
              <a:t>preferably one who delivers "primary care</a:t>
            </a:r>
            <a:r>
              <a:rPr lang="en-US" dirty="0" smtClean="0">
                <a:solidFill>
                  <a:schemeClr val="accent3"/>
                </a:solidFill>
              </a:rPr>
              <a:t>.” Discuss </a:t>
            </a:r>
            <a:r>
              <a:rPr lang="en-US" dirty="0">
                <a:solidFill>
                  <a:schemeClr val="accent3"/>
                </a:solidFill>
              </a:rPr>
              <a:t>the components of a medical history and physical </a:t>
            </a:r>
            <a:r>
              <a:rPr lang="en-US" dirty="0" smtClean="0">
                <a:solidFill>
                  <a:schemeClr val="accent3"/>
                </a:solidFill>
              </a:rPr>
              <a:t>examination, and </a:t>
            </a:r>
            <a:r>
              <a:rPr lang="en-US" dirty="0">
                <a:solidFill>
                  <a:schemeClr val="accent3"/>
                </a:solidFill>
              </a:rPr>
              <a:t>become familiar with the instruments used</a:t>
            </a:r>
            <a:r>
              <a:rPr lang="en-US" dirty="0" smtClean="0">
                <a:solidFill>
                  <a:schemeClr val="accent3"/>
                </a:solidFill>
              </a:rPr>
              <a:t>.</a:t>
            </a:r>
          </a:p>
          <a:p>
            <a:r>
              <a:rPr lang="en-US" dirty="0" smtClean="0">
                <a:solidFill>
                  <a:schemeClr val="accent3"/>
                </a:solidFill>
              </a:rPr>
              <a:t> </a:t>
            </a:r>
            <a:r>
              <a:rPr lang="en-US" dirty="0">
                <a:solidFill>
                  <a:schemeClr val="accent3"/>
                </a:solidFill>
              </a:rPr>
              <a:t>Describe the characteristics of a good diagnostic test to screen for disease (e.g. routine blood pressure measurement). Explain briefly why diagnostic tests are not perfect.</a:t>
            </a:r>
          </a:p>
          <a:p>
            <a:r>
              <a:rPr lang="en-US" dirty="0" smtClean="0">
                <a:solidFill>
                  <a:schemeClr val="accent3"/>
                </a:solidFill>
              </a:rPr>
              <a:t>Show </a:t>
            </a:r>
            <a:r>
              <a:rPr lang="en-US" dirty="0">
                <a:solidFill>
                  <a:schemeClr val="accent3"/>
                </a:solidFill>
              </a:rPr>
              <a:t>how to take a blood pressure reading and a pulse reading</a:t>
            </a:r>
            <a:endParaRPr lang="en-US" dirty="0">
              <a:solidFill>
                <a:schemeClr val="accent3"/>
              </a:solidFill>
            </a:endParaRPr>
          </a:p>
        </p:txBody>
      </p:sp>
    </p:spTree>
    <p:extLst>
      <p:ext uri="{BB962C8B-B14F-4D97-AF65-F5344CB8AC3E}">
        <p14:creationId xmlns:p14="http://schemas.microsoft.com/office/powerpoint/2010/main" val="3410334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CARE VOLUNTEER</a:t>
            </a:r>
            <a:endParaRPr lang="en-US" dirty="0"/>
          </a:p>
        </p:txBody>
      </p:sp>
      <p:sp>
        <p:nvSpPr>
          <p:cNvPr id="3" name="Text Placeholder 2"/>
          <p:cNvSpPr>
            <a:spLocks noGrp="1"/>
          </p:cNvSpPr>
          <p:nvPr>
            <p:ph type="body" idx="1"/>
          </p:nvPr>
        </p:nvSpPr>
        <p:spPr/>
        <p:txBody>
          <a:bodyPr/>
          <a:lstStyle/>
          <a:p>
            <a:r>
              <a:rPr lang="en-US" b="1" dirty="0"/>
              <a:t>Serve as a volunteer at a health-related event or facility in your community (e.g. blood drive, "health fair", blood pressure screening, etc.) approved by your counselor.</a:t>
            </a:r>
            <a:endParaRPr lang="en-US" dirty="0"/>
          </a:p>
        </p:txBody>
      </p:sp>
    </p:spTree>
    <p:extLst>
      <p:ext uri="{BB962C8B-B14F-4D97-AF65-F5344CB8AC3E}">
        <p14:creationId xmlns:p14="http://schemas.microsoft.com/office/powerpoint/2010/main" val="2394827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GREGOR MENDEL</a:t>
            </a:r>
            <a:endParaRPr lang="en-US" dirty="0"/>
          </a:p>
        </p:txBody>
      </p:sp>
      <p:sp>
        <p:nvSpPr>
          <p:cNvPr id="3" name="Content Placeholder 2"/>
          <p:cNvSpPr>
            <a:spLocks noGrp="1"/>
          </p:cNvSpPr>
          <p:nvPr>
            <p:ph idx="1"/>
          </p:nvPr>
        </p:nvSpPr>
        <p:spPr/>
        <p:txBody>
          <a:bodyPr/>
          <a:lstStyle/>
          <a:p>
            <a:r>
              <a:rPr lang="en-US" dirty="0"/>
              <a:t>B</a:t>
            </a:r>
            <a:r>
              <a:rPr lang="en-US" dirty="0" smtClean="0"/>
              <a:t>orn </a:t>
            </a:r>
            <a:r>
              <a:rPr lang="en-US" dirty="0"/>
              <a:t>on July 22, 1822, in </a:t>
            </a:r>
            <a:r>
              <a:rPr lang="en-US" dirty="0" err="1"/>
              <a:t>Heinzendorf</a:t>
            </a:r>
            <a:r>
              <a:rPr lang="en-US" dirty="0"/>
              <a:t>, </a:t>
            </a:r>
            <a:r>
              <a:rPr lang="en-US" dirty="0" smtClean="0"/>
              <a:t>Austria</a:t>
            </a:r>
          </a:p>
          <a:p>
            <a:r>
              <a:rPr lang="en-US" dirty="0"/>
              <a:t>S</a:t>
            </a:r>
            <a:r>
              <a:rPr lang="en-US" dirty="0" smtClean="0"/>
              <a:t>tudied </a:t>
            </a:r>
            <a:r>
              <a:rPr lang="en-US" dirty="0"/>
              <a:t>the inheritance of traits in pea plants, discovering the basic laws of </a:t>
            </a:r>
            <a:r>
              <a:rPr lang="en-US" dirty="0" smtClean="0"/>
              <a:t>inheritance</a:t>
            </a:r>
          </a:p>
          <a:p>
            <a:r>
              <a:rPr lang="en-US" dirty="0"/>
              <a:t>O</a:t>
            </a:r>
            <a:r>
              <a:rPr lang="en-US" dirty="0" smtClean="0"/>
              <a:t>ften </a:t>
            </a:r>
            <a:r>
              <a:rPr lang="en-US" dirty="0"/>
              <a:t>called the </a:t>
            </a:r>
            <a:r>
              <a:rPr lang="en-US" i="1" dirty="0"/>
              <a:t>father of genetics</a:t>
            </a:r>
            <a:endParaRPr lang="en-US" i="1" dirty="0"/>
          </a:p>
        </p:txBody>
      </p:sp>
      <p:pic>
        <p:nvPicPr>
          <p:cNvPr id="5" name="Content Placeholder 4"/>
          <p:cNvPicPr>
            <a:picLocks noGrp="1" noChangeAspect="1"/>
          </p:cNvPicPr>
          <p:nvPr>
            <p:ph idx="13"/>
          </p:nvPr>
        </p:nvPicPr>
        <p:blipFill rotWithShape="1">
          <a:blip r:embed="rId3"/>
          <a:srcRect l="1555" r="-1044"/>
          <a:stretch/>
        </p:blipFill>
        <p:spPr>
          <a:xfrm>
            <a:off x="7111999" y="2556403"/>
            <a:ext cx="4538133" cy="3421064"/>
          </a:xfrm>
        </p:spPr>
      </p:pic>
    </p:spTree>
    <p:extLst>
      <p:ext uri="{BB962C8B-B14F-4D97-AF65-F5344CB8AC3E}">
        <p14:creationId xmlns:p14="http://schemas.microsoft.com/office/powerpoint/2010/main" val="1223401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 KOCH</a:t>
            </a:r>
            <a:endParaRPr lang="en-US" dirty="0"/>
          </a:p>
        </p:txBody>
      </p:sp>
      <p:sp>
        <p:nvSpPr>
          <p:cNvPr id="3" name="Content Placeholder 2"/>
          <p:cNvSpPr>
            <a:spLocks noGrp="1"/>
          </p:cNvSpPr>
          <p:nvPr>
            <p:ph idx="1"/>
          </p:nvPr>
        </p:nvSpPr>
        <p:spPr/>
        <p:txBody>
          <a:bodyPr/>
          <a:lstStyle/>
          <a:p>
            <a:r>
              <a:rPr lang="en-US" dirty="0"/>
              <a:t>German </a:t>
            </a:r>
            <a:r>
              <a:rPr lang="en-US" dirty="0" smtClean="0"/>
              <a:t>physician</a:t>
            </a:r>
            <a:r>
              <a:rPr lang="en-US" dirty="0"/>
              <a:t> </a:t>
            </a:r>
            <a:r>
              <a:rPr lang="en-US" dirty="0" smtClean="0"/>
              <a:t>who became famous for the discovery of tuberculosis and the bacteria that cause wound infections </a:t>
            </a:r>
          </a:p>
          <a:p>
            <a:r>
              <a:rPr lang="en-US" dirty="0" smtClean="0"/>
              <a:t>Established set of rules known as “Koch’s Postulates” for proving that a specific microorganism causes a specific illness </a:t>
            </a:r>
            <a:endParaRPr lang="en-US" dirty="0"/>
          </a:p>
        </p:txBody>
      </p:sp>
      <p:pic>
        <p:nvPicPr>
          <p:cNvPr id="5" name="Content Placeholder 4"/>
          <p:cNvPicPr>
            <a:picLocks noGrp="1" noChangeAspect="1"/>
          </p:cNvPicPr>
          <p:nvPr>
            <p:ph idx="13"/>
          </p:nvPr>
        </p:nvPicPr>
        <p:blipFill rotWithShape="1">
          <a:blip r:embed="rId2"/>
          <a:srcRect l="6961" r="6496"/>
          <a:stretch/>
        </p:blipFill>
        <p:spPr>
          <a:xfrm>
            <a:off x="643467" y="4419145"/>
            <a:ext cx="6282266" cy="2320320"/>
          </a:xfrm>
        </p:spPr>
      </p:pic>
      <p:pic>
        <p:nvPicPr>
          <p:cNvPr id="6" name="Picture 5"/>
          <p:cNvPicPr>
            <a:picLocks noChangeAspect="1"/>
          </p:cNvPicPr>
          <p:nvPr/>
        </p:nvPicPr>
        <p:blipFill>
          <a:blip r:embed="rId3"/>
          <a:stretch>
            <a:fillRect/>
          </a:stretch>
        </p:blipFill>
        <p:spPr>
          <a:xfrm>
            <a:off x="7785100" y="1825625"/>
            <a:ext cx="3153127" cy="4054020"/>
          </a:xfrm>
          <a:prstGeom prst="rect">
            <a:avLst/>
          </a:prstGeom>
        </p:spPr>
      </p:pic>
    </p:spTree>
    <p:extLst>
      <p:ext uri="{BB962C8B-B14F-4D97-AF65-F5344CB8AC3E}">
        <p14:creationId xmlns:p14="http://schemas.microsoft.com/office/powerpoint/2010/main" val="129068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ALEXANDER FLEMING</a:t>
            </a:r>
            <a:endParaRPr lang="en-US" dirty="0"/>
          </a:p>
        </p:txBody>
      </p:sp>
      <p:sp>
        <p:nvSpPr>
          <p:cNvPr id="3" name="Content Placeholder 2"/>
          <p:cNvSpPr>
            <a:spLocks noGrp="1"/>
          </p:cNvSpPr>
          <p:nvPr>
            <p:ph idx="1"/>
          </p:nvPr>
        </p:nvSpPr>
        <p:spPr/>
        <p:txBody>
          <a:bodyPr>
            <a:normAutofit/>
          </a:bodyPr>
          <a:lstStyle/>
          <a:p>
            <a:r>
              <a:rPr lang="en-US" dirty="0"/>
              <a:t>Scottish biologist and </a:t>
            </a:r>
            <a:r>
              <a:rPr lang="en-US" dirty="0" smtClean="0"/>
              <a:t>pharmacologist who published </a:t>
            </a:r>
            <a:r>
              <a:rPr lang="en-US" dirty="0"/>
              <a:t>many articles on bacteriology, immunology, and chemotherapy. </a:t>
            </a:r>
            <a:endParaRPr lang="en-US" dirty="0"/>
          </a:p>
          <a:p>
            <a:r>
              <a:rPr lang="en-US" dirty="0" smtClean="0"/>
              <a:t>Best</a:t>
            </a:r>
            <a:r>
              <a:rPr lang="en-US" dirty="0"/>
              <a:t>-known </a:t>
            </a:r>
            <a:r>
              <a:rPr lang="en-US" dirty="0" smtClean="0"/>
              <a:t>achievement is the isolation </a:t>
            </a:r>
            <a:r>
              <a:rPr lang="en-US" dirty="0"/>
              <a:t>of the antibiotic substance penicillin from the fungus </a:t>
            </a:r>
            <a:r>
              <a:rPr lang="en-US" i="1" dirty="0" err="1"/>
              <a:t>Penicillium</a:t>
            </a:r>
            <a:r>
              <a:rPr lang="en-US" i="1" dirty="0"/>
              <a:t> </a:t>
            </a:r>
            <a:r>
              <a:rPr lang="en-US" i="1" dirty="0" err="1"/>
              <a:t>notatum</a:t>
            </a:r>
            <a:r>
              <a:rPr lang="en-US" i="1" dirty="0"/>
              <a:t> </a:t>
            </a:r>
            <a:r>
              <a:rPr lang="en-US" dirty="0"/>
              <a:t>in 1928, for which he shared the Nobel Prize in Physiology or Medicine in 1945</a:t>
            </a:r>
            <a:endParaRPr lang="en-US" dirty="0"/>
          </a:p>
        </p:txBody>
      </p:sp>
      <p:pic>
        <p:nvPicPr>
          <p:cNvPr id="5" name="Content Placeholder 4"/>
          <p:cNvPicPr>
            <a:picLocks noGrp="1" noChangeAspect="1"/>
          </p:cNvPicPr>
          <p:nvPr>
            <p:ph idx="13"/>
          </p:nvPr>
        </p:nvPicPr>
        <p:blipFill>
          <a:blip r:embed="rId2"/>
          <a:srcRect l="4524" r="4524"/>
          <a:stretch>
            <a:fillRect/>
          </a:stretch>
        </p:blipFill>
        <p:spPr>
          <a:xfrm>
            <a:off x="7416800" y="2370136"/>
            <a:ext cx="3810000" cy="3421064"/>
          </a:xfrm>
        </p:spPr>
      </p:pic>
    </p:spTree>
    <p:extLst>
      <p:ext uri="{BB962C8B-B14F-4D97-AF65-F5344CB8AC3E}">
        <p14:creationId xmlns:p14="http://schemas.microsoft.com/office/powerpoint/2010/main" val="297855763"/>
      </p:ext>
    </p:extLst>
  </p:cSld>
  <p:clrMapOvr>
    <a:masterClrMapping/>
  </p:clrMapOvr>
</p:sld>
</file>

<file path=ppt/theme/theme1.xml><?xml version="1.0" encoding="utf-8"?>
<a:theme xmlns:a="http://schemas.openxmlformats.org/drawingml/2006/main" name="Medical MBU Template">
  <a:themeElements>
    <a:clrScheme name="TCOM BSA 1">
      <a:dk1>
        <a:srgbClr val="00853E"/>
      </a:dk1>
      <a:lt1>
        <a:srgbClr val="FFFFFF"/>
      </a:lt1>
      <a:dk2>
        <a:srgbClr val="747774"/>
      </a:dk2>
      <a:lt2>
        <a:srgbClr val="000000"/>
      </a:lt2>
      <a:accent1>
        <a:srgbClr val="3FDC9E"/>
      </a:accent1>
      <a:accent2>
        <a:srgbClr val="F8603F"/>
      </a:accent2>
      <a:accent3>
        <a:srgbClr val="FEB033"/>
      </a:accent3>
      <a:accent4>
        <a:srgbClr val="565856"/>
      </a:accent4>
      <a:accent5>
        <a:srgbClr val="E68A21"/>
      </a:accent5>
      <a:accent6>
        <a:srgbClr val="1CA971"/>
      </a:accent6>
      <a:hlink>
        <a:srgbClr val="EB383A"/>
      </a:hlink>
      <a:folHlink>
        <a:srgbClr val="C63131"/>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avid's Template" id="{9E867C78-D411-A14F-BEE8-3DF92ACF8D00}" vid="{4B4462C3-9D29-B64B-8547-8778EC1CB8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Medical MBU Template.potx</Template>
  <TotalTime>1164</TotalTime>
  <Words>2756</Words>
  <Application>Microsoft Macintosh PowerPoint</Application>
  <PresentationFormat>Custom</PresentationFormat>
  <Paragraphs>219</Paragraphs>
  <Slides>63</Slides>
  <Notes>9</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Medical MBU Template</vt:lpstr>
      <vt:lpstr>MEDICINE</vt:lpstr>
      <vt:lpstr>HISTORICAL FIGURES IN MEDICINE</vt:lpstr>
      <vt:lpstr>HIPPOCRATES</vt:lpstr>
      <vt:lpstr>ANTONIE VAN LEEWENHOEK</vt:lpstr>
      <vt:lpstr>EDWARD JENNER</vt:lpstr>
      <vt:lpstr>LOUIS PASTEUR</vt:lpstr>
      <vt:lpstr>GREGOR MENDEL</vt:lpstr>
      <vt:lpstr>ROBERT KOCH</vt:lpstr>
      <vt:lpstr>ALEXANDER FLEMING</vt:lpstr>
      <vt:lpstr>JAMES WATSON AND FRANCIS CRICK</vt:lpstr>
      <vt:lpstr>THE HIPPOCRATIC OATH</vt:lpstr>
      <vt:lpstr>Original Text of Hippocratic Oath </vt:lpstr>
      <vt:lpstr>Modern Text of Hippocratic Oath </vt:lpstr>
      <vt:lpstr>THE HEALTH-CARE PROVIDER-PATIENT RELATIONSHIP</vt:lpstr>
      <vt:lpstr>Provider-Patient Relationship</vt:lpstr>
      <vt:lpstr>Provider-Patient Relationship</vt:lpstr>
      <vt:lpstr>HEALTH CARE PROVIDERS</vt:lpstr>
      <vt:lpstr>ALLOPATHIC PHYSICIAN </vt:lpstr>
      <vt:lpstr>CHIROPRACTOR</vt:lpstr>
      <vt:lpstr>EMERGENCY MEDICAL TECHINICIAN</vt:lpstr>
      <vt:lpstr>LISCENCED PRACTICAL/VOCATIONAL NURSE</vt:lpstr>
      <vt:lpstr>MEDICAL ASSISTANT</vt:lpstr>
      <vt:lpstr>MEDICAL LABORATORY TECHNOLOGIST</vt:lpstr>
      <vt:lpstr>NURSE MID-WIFE</vt:lpstr>
      <vt:lpstr>NURSE PRACTITIONER</vt:lpstr>
      <vt:lpstr>OCCUPATIONAL THERAPIST</vt:lpstr>
      <vt:lpstr>OPTOMETRIST </vt:lpstr>
      <vt:lpstr>OSTEOPATHIC PHYSICIAN</vt:lpstr>
      <vt:lpstr>PHARMACIST</vt:lpstr>
      <vt:lpstr>PHYSCIAL THERAPIST</vt:lpstr>
      <vt:lpstr>PHYSCIAN’S ASSISTANT</vt:lpstr>
      <vt:lpstr>PODIATRIST</vt:lpstr>
      <vt:lpstr>PSYCHOLOGIST</vt:lpstr>
      <vt:lpstr>RADIOLOGIC TECHNOLOGIST</vt:lpstr>
      <vt:lpstr>REGISTERED NURSE</vt:lpstr>
      <vt:lpstr>RESPIRATORY THERAPIST</vt:lpstr>
      <vt:lpstr>PRIMARY CARE</vt:lpstr>
      <vt:lpstr>Primary Care Definitions</vt:lpstr>
      <vt:lpstr>INTERNAL MEDICINE</vt:lpstr>
      <vt:lpstr>FAMILY PRACTICE </vt:lpstr>
      <vt:lpstr>OBSTETRICS/GYNECOLOGY</vt:lpstr>
      <vt:lpstr>PEDIATRICS</vt:lpstr>
      <vt:lpstr>PSYCHIATRY </vt:lpstr>
      <vt:lpstr>SURGERY</vt:lpstr>
      <vt:lpstr>SPECIALTIES/SUBSPECIALITIES</vt:lpstr>
      <vt:lpstr>CARDIOLOGY</vt:lpstr>
      <vt:lpstr>DERMATOLOGY</vt:lpstr>
      <vt:lpstr>EMERGENCY MEDICINE</vt:lpstr>
      <vt:lpstr>GASTROENTEROLOGY</vt:lpstr>
      <vt:lpstr>ORTHOPEDIC SURGERY</vt:lpstr>
      <vt:lpstr>HEALTH CARE SYSTEM</vt:lpstr>
      <vt:lpstr>Influencing Medical Practice </vt:lpstr>
      <vt:lpstr>Influencing Medical Practice </vt:lpstr>
      <vt:lpstr>Influencing Medical Practice</vt:lpstr>
      <vt:lpstr>Influencing Medical Practice</vt:lpstr>
      <vt:lpstr>GLOBAL HEALTH CARE DELIVERY</vt:lpstr>
      <vt:lpstr>UNITED STATES HEALTH CARE</vt:lpstr>
      <vt:lpstr>UNITED STATES HEALTH CARE</vt:lpstr>
      <vt:lpstr>SWEDEN HEALTHCARE</vt:lpstr>
      <vt:lpstr>CHINA HEALTHCARE</vt:lpstr>
      <vt:lpstr>CHINA HEALTHCARE</vt:lpstr>
      <vt:lpstr>VISIT WITH A PHYSICIAN</vt:lpstr>
      <vt:lpstr>HEALTH CARE VOLUNTEER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ADAM FARRIS</dc:creator>
  <cp:lastModifiedBy>Tavisty</cp:lastModifiedBy>
  <cp:revision>48</cp:revision>
  <dcterms:created xsi:type="dcterms:W3CDTF">2015-10-21T15:00:46Z</dcterms:created>
  <dcterms:modified xsi:type="dcterms:W3CDTF">2016-03-08T17:04:22Z</dcterms:modified>
</cp:coreProperties>
</file>