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1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9"/>
    <p:restoredTop sz="95217"/>
  </p:normalViewPr>
  <p:slideViewPr>
    <p:cSldViewPr snapToGrid="0" snapToObjects="1">
      <p:cViewPr>
        <p:scale>
          <a:sx n="75" d="100"/>
          <a:sy n="75" d="100"/>
        </p:scale>
        <p:origin x="232" y="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11DD5-13B0-8545-B2CE-31A9F7A046B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DD253-6DFB-844A-95E7-2EE8D3C3F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2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Send a messenger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DC58D-8E85-344E-BA4B-47E6EECD7E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3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168400"/>
            <a:ext cx="12192000" cy="1862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1204" y="765998"/>
            <a:ext cx="9144000" cy="15097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672" y="2293596"/>
            <a:ext cx="9144000" cy="10469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3" y="1030288"/>
            <a:ext cx="2583799" cy="23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05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AE6EE-A197-5042-8187-7BB477FAB2BF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FD45-F316-C541-B51B-390CE0D0E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8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73800" cy="435133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239000" y="1825625"/>
            <a:ext cx="4114800" cy="43513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239000" y="1825625"/>
            <a:ext cx="4114800" cy="5312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7416800" y="2556403"/>
            <a:ext cx="3810000" cy="342106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79" y="5912399"/>
            <a:ext cx="814892" cy="7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5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119499"/>
            <a:ext cx="12192000" cy="1043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997201"/>
            <a:ext cx="12192000" cy="1185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382434"/>
            <a:ext cx="10515600" cy="11800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14" y="1869156"/>
            <a:ext cx="1871472" cy="16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5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42645"/>
            <a:ext cx="12192000" cy="1148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466604"/>
            <a:ext cx="12192000" cy="1303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9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4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98779" y="0"/>
            <a:ext cx="4327209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447" y="457200"/>
            <a:ext cx="4325461" cy="1600200"/>
          </a:xfrm>
        </p:spPr>
        <p:txBody>
          <a:bodyPr anchor="b"/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447" y="2057400"/>
            <a:ext cx="4325461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1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3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3BE6E-5DC9-7340-900B-ACC9C8C17C13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77E7-458B-9448-97D6-338F46930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24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46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5" Type="http://schemas.openxmlformats.org/officeDocument/2006/relationships/image" Target="../media/image50.tiff"/><Relationship Id="rId6" Type="http://schemas.openxmlformats.org/officeDocument/2006/relationships/image" Target="../media/image5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6" Type="http://schemas.openxmlformats.org/officeDocument/2006/relationships/image" Target="../media/image58.tiff"/><Relationship Id="rId7" Type="http://schemas.openxmlformats.org/officeDocument/2006/relationships/image" Target="../media/image59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4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1.tiff"/><Relationship Id="rId3" Type="http://schemas.openxmlformats.org/officeDocument/2006/relationships/image" Target="../media/image7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3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4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tif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7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8.tiff"/><Relationship Id="rId3" Type="http://schemas.openxmlformats.org/officeDocument/2006/relationships/image" Target="../media/image79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2.tiff"/><Relationship Id="rId3" Type="http://schemas.openxmlformats.org/officeDocument/2006/relationships/image" Target="../media/image8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4" Type="http://schemas.openxmlformats.org/officeDocument/2006/relationships/image" Target="../media/image90.tiff"/><Relationship Id="rId5" Type="http://schemas.openxmlformats.org/officeDocument/2006/relationships/image" Target="../media/image91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8.tif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First 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Treat Every Accident Victim for Shock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Symptoms of Shock:</a:t>
            </a:r>
          </a:p>
          <a:p>
            <a:pPr lvl="1"/>
            <a:r>
              <a:rPr lang="en-US" dirty="0" smtClean="0"/>
              <a:t>Restlessness or Irritability</a:t>
            </a:r>
          </a:p>
          <a:p>
            <a:pPr lvl="1"/>
            <a:r>
              <a:rPr lang="en-US" dirty="0" smtClean="0"/>
              <a:t>Confusion, Fear, or Dizziness</a:t>
            </a:r>
          </a:p>
          <a:p>
            <a:pPr lvl="1"/>
            <a:r>
              <a:rPr lang="en-US" dirty="0" smtClean="0"/>
              <a:t>Skin that is moist, clammy, cool, and pale</a:t>
            </a:r>
          </a:p>
          <a:p>
            <a:pPr lvl="1"/>
            <a:r>
              <a:rPr lang="en-US" dirty="0" smtClean="0"/>
              <a:t>Quick weak pulse</a:t>
            </a:r>
          </a:p>
          <a:p>
            <a:pPr lvl="1"/>
            <a:r>
              <a:rPr lang="en-US" dirty="0" smtClean="0"/>
              <a:t>Shallow and irregular breathing</a:t>
            </a:r>
          </a:p>
          <a:p>
            <a:pPr lvl="1"/>
            <a:r>
              <a:rPr lang="en-US" dirty="0" smtClean="0"/>
              <a:t>Nausea and vomiting</a:t>
            </a:r>
          </a:p>
          <a:p>
            <a:pPr lvl="1"/>
            <a:r>
              <a:rPr lang="en-US" dirty="0" smtClean="0"/>
              <a:t>Extreme thirst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6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Treat Every Accident Victim for Shock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Treatment of Shock:</a:t>
            </a:r>
          </a:p>
          <a:p>
            <a:pPr lvl="1"/>
            <a:r>
              <a:rPr lang="en-US" dirty="0" smtClean="0"/>
              <a:t>Manage Acute Symptoms</a:t>
            </a:r>
          </a:p>
          <a:p>
            <a:pPr lvl="2"/>
            <a:r>
              <a:rPr lang="en-US" dirty="0" smtClean="0"/>
              <a:t>Bleeding, Breathing, Pain, and Wounds</a:t>
            </a:r>
          </a:p>
          <a:p>
            <a:pPr lvl="1"/>
            <a:r>
              <a:rPr lang="en-US" dirty="0" smtClean="0"/>
              <a:t>Summon Emergency Aid</a:t>
            </a:r>
          </a:p>
          <a:p>
            <a:pPr lvl="1"/>
            <a:r>
              <a:rPr lang="en-US" dirty="0" smtClean="0"/>
              <a:t>Monitor Victim</a:t>
            </a:r>
          </a:p>
          <a:p>
            <a:pPr lvl="1"/>
            <a:r>
              <a:rPr lang="en-US" dirty="0" smtClean="0"/>
              <a:t>Have Victim Lie Down</a:t>
            </a:r>
          </a:p>
          <a:p>
            <a:pPr lvl="2"/>
            <a:r>
              <a:rPr lang="en-US" dirty="0" smtClean="0"/>
              <a:t>Raise feet 12 inches above ground</a:t>
            </a:r>
          </a:p>
          <a:p>
            <a:pPr lvl="1"/>
            <a:r>
              <a:rPr lang="en-US" dirty="0" smtClean="0"/>
              <a:t>Keep Victim Warm</a:t>
            </a:r>
          </a:p>
          <a:p>
            <a:pPr lvl="2"/>
            <a:r>
              <a:rPr lang="en-US" dirty="0" smtClean="0"/>
              <a:t>Blankets, coats, and sleeping bags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763" y="2741107"/>
            <a:ext cx="5297101" cy="34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9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Make a Thorough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If professional help is delayed:</a:t>
            </a:r>
          </a:p>
          <a:p>
            <a:pPr lvl="1"/>
            <a:r>
              <a:rPr lang="en-US" dirty="0" smtClean="0"/>
              <a:t>Conduct a more thorough examination</a:t>
            </a:r>
          </a:p>
          <a:p>
            <a:pPr lvl="2"/>
            <a:r>
              <a:rPr lang="en-US" dirty="0" smtClean="0"/>
              <a:t>Do any injuries worsen?</a:t>
            </a:r>
          </a:p>
          <a:p>
            <a:pPr lvl="2"/>
            <a:r>
              <a:rPr lang="en-US" dirty="0" smtClean="0"/>
              <a:t>Double check all injuries</a:t>
            </a:r>
          </a:p>
          <a:p>
            <a:pPr lvl="2"/>
            <a:r>
              <a:rPr lang="en-US" dirty="0" smtClean="0"/>
              <a:t>How is their mobility?</a:t>
            </a:r>
          </a:p>
          <a:p>
            <a:pPr lvl="1"/>
            <a:r>
              <a:rPr lang="en-US" dirty="0" smtClean="0"/>
              <a:t>Continue to observe any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38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Plan a Course of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Continue treatment and observation until help arrives</a:t>
            </a:r>
          </a:p>
          <a:p>
            <a:r>
              <a:rPr lang="en-US" dirty="0" smtClean="0"/>
              <a:t>Keep the victim comfortable</a:t>
            </a:r>
          </a:p>
          <a:p>
            <a:pPr lvl="1"/>
            <a:r>
              <a:rPr lang="en-US" dirty="0" smtClean="0"/>
              <a:t>Build a shelter around victim if needed</a:t>
            </a:r>
          </a:p>
          <a:p>
            <a:r>
              <a:rPr lang="en-US" dirty="0" smtClean="0"/>
              <a:t>Be aware of your needs and those around you</a:t>
            </a:r>
          </a:p>
          <a:p>
            <a:r>
              <a:rPr lang="en-US" dirty="0" smtClean="0"/>
              <a:t>Remain Calm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283" y="3614521"/>
            <a:ext cx="4637717" cy="33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72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First Aid Supply and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Personal First Aid Kit</a:t>
            </a:r>
          </a:p>
          <a:p>
            <a:r>
              <a:rPr lang="en-US" dirty="0" smtClean="0"/>
              <a:t>Home or Patrol/Troop First Aid Kit</a:t>
            </a:r>
          </a:p>
          <a:p>
            <a:r>
              <a:rPr lang="en-US" dirty="0" smtClean="0"/>
              <a:t>Moving an Ill or Injured Person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078" y="1344454"/>
            <a:ext cx="3718762" cy="53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9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Personal First Aid Kit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 numCol="2">
            <a:normAutofit/>
          </a:bodyPr>
          <a:lstStyle/>
          <a:p>
            <a:r>
              <a:rPr lang="en-US" dirty="0" smtClean="0"/>
              <a:t>Adhesive Bandage (6)</a:t>
            </a:r>
          </a:p>
          <a:p>
            <a:r>
              <a:rPr lang="en-US" dirty="0" smtClean="0"/>
              <a:t>Sterile Gauze Pads, 3x3 inch (2)</a:t>
            </a:r>
          </a:p>
          <a:p>
            <a:r>
              <a:rPr lang="en-US" dirty="0" smtClean="0"/>
              <a:t>Adhesive tape (1 small roll)</a:t>
            </a:r>
          </a:p>
          <a:p>
            <a:r>
              <a:rPr lang="en-US" dirty="0" smtClean="0"/>
              <a:t>Moleskin, 3x6 inch (1)</a:t>
            </a:r>
          </a:p>
          <a:p>
            <a:r>
              <a:rPr lang="en-US" dirty="0" smtClean="0"/>
              <a:t>Soap (1 small bar) or alcohol-based hand sanitizing gel (1 travel size bottle)</a:t>
            </a:r>
          </a:p>
          <a:p>
            <a:r>
              <a:rPr lang="en-US" dirty="0" smtClean="0"/>
              <a:t>Triple Antibiotic Ointment (1 small tube)</a:t>
            </a:r>
          </a:p>
          <a:p>
            <a:r>
              <a:rPr lang="en-US" dirty="0" smtClean="0"/>
              <a:t>Scissors (1 pair)</a:t>
            </a:r>
          </a:p>
          <a:p>
            <a:r>
              <a:rPr lang="en-US" dirty="0" smtClean="0"/>
              <a:t>Non-latex disposable gloves (1 pair)</a:t>
            </a:r>
          </a:p>
          <a:p>
            <a:r>
              <a:rPr lang="en-US" dirty="0" smtClean="0"/>
              <a:t>CPR breathing barrier(1)</a:t>
            </a:r>
          </a:p>
          <a:p>
            <a:r>
              <a:rPr lang="en-US" dirty="0" smtClean="0"/>
              <a:t>Pencil and Paper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1535" y="932309"/>
            <a:ext cx="766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should allow you to provide initial care for serious emergencies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129" y="3823620"/>
            <a:ext cx="2959100" cy="316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714" y="4287623"/>
            <a:ext cx="1219200" cy="92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843" y="4953920"/>
            <a:ext cx="17272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26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Home or Patrol/Troop First Aid </a:t>
            </a:r>
            <a:r>
              <a:rPr lang="en-US" dirty="0" smtClean="0"/>
              <a:t>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 numCol="1">
            <a:normAutofit/>
          </a:bodyPr>
          <a:lstStyle/>
          <a:p>
            <a:r>
              <a:rPr lang="en-US" sz="2400" dirty="0" smtClean="0"/>
              <a:t>In addition to the items listed in your personal first aid kit:</a:t>
            </a:r>
          </a:p>
          <a:p>
            <a:pPr lvl="1"/>
            <a:r>
              <a:rPr lang="en-US" dirty="0" smtClean="0"/>
              <a:t>Roller Bandage: 1” and 2”</a:t>
            </a:r>
          </a:p>
          <a:p>
            <a:pPr lvl="1"/>
            <a:r>
              <a:rPr lang="en-US" dirty="0" smtClean="0"/>
              <a:t>Alcohol Swabs</a:t>
            </a:r>
          </a:p>
          <a:p>
            <a:pPr lvl="1"/>
            <a:r>
              <a:rPr lang="en-US" dirty="0" smtClean="0"/>
              <a:t>Assorted Adhesive Bandages</a:t>
            </a:r>
          </a:p>
          <a:p>
            <a:pPr lvl="1"/>
            <a:r>
              <a:rPr lang="en-US" dirty="0" smtClean="0"/>
              <a:t>Elastic Bandages (3” width)</a:t>
            </a:r>
          </a:p>
          <a:p>
            <a:pPr lvl="1"/>
            <a:r>
              <a:rPr lang="en-US" dirty="0" smtClean="0"/>
              <a:t>Gel Pads (for blisters and burns)</a:t>
            </a:r>
          </a:p>
          <a:p>
            <a:pPr lvl="1"/>
            <a:r>
              <a:rPr lang="en-US" dirty="0" smtClean="0"/>
              <a:t>Triangular Bandages</a:t>
            </a:r>
          </a:p>
          <a:p>
            <a:pPr lvl="1"/>
            <a:r>
              <a:rPr lang="en-US" dirty="0" smtClean="0"/>
              <a:t>Tweezers</a:t>
            </a:r>
          </a:p>
          <a:p>
            <a:pPr lvl="1"/>
            <a:r>
              <a:rPr lang="en-US" dirty="0" smtClean="0"/>
              <a:t>Safety Pins</a:t>
            </a:r>
          </a:p>
          <a:p>
            <a:pPr lvl="1"/>
            <a:r>
              <a:rPr lang="en-US" dirty="0" smtClean="0"/>
              <a:t>Safety Glasses/Goggles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33384" y="1321356"/>
            <a:ext cx="766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 comprehensive first aid kit, greater quantity of items)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312" y="1690688"/>
            <a:ext cx="3659488" cy="51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84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Moving an Ill or Injured </a:t>
            </a:r>
            <a:r>
              <a:rPr lang="en-US" dirty="0" smtClean="0"/>
              <a:t>Person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The decision to move an ill or injured person should be determined by the following:</a:t>
            </a:r>
          </a:p>
          <a:p>
            <a:pPr lvl="1"/>
            <a:r>
              <a:rPr lang="en-US" dirty="0" smtClean="0"/>
              <a:t>Shock</a:t>
            </a:r>
          </a:p>
          <a:p>
            <a:pPr lvl="1"/>
            <a:r>
              <a:rPr lang="en-US" dirty="0" smtClean="0"/>
              <a:t>Heart attack</a:t>
            </a:r>
          </a:p>
          <a:p>
            <a:pPr lvl="1"/>
            <a:r>
              <a:rPr lang="en-US" dirty="0" smtClean="0"/>
              <a:t>Head, Neck, or Back Injury</a:t>
            </a:r>
          </a:p>
          <a:p>
            <a:pPr lvl="1"/>
            <a:r>
              <a:rPr lang="en-US" dirty="0" smtClean="0"/>
              <a:t>Frostbitten or Burned Feet</a:t>
            </a:r>
          </a:p>
          <a:p>
            <a:pPr lvl="1"/>
            <a:r>
              <a:rPr lang="en-US" dirty="0" smtClean="0"/>
              <a:t>Bone/Joint Injury (hip or below)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Single-Rescuer Assist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266" y="2086104"/>
            <a:ext cx="1854200" cy="391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837" y="2873504"/>
            <a:ext cx="4559300" cy="312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266" y="1506022"/>
            <a:ext cx="1998133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Walking Assist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28087" y="3487906"/>
            <a:ext cx="182880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Ankle Drag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172" y="968504"/>
            <a:ext cx="3979628" cy="223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836" y="4170233"/>
            <a:ext cx="4432300" cy="229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76836" y="1164496"/>
            <a:ext cx="1543099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Shoulder Drag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73546" y="4584357"/>
            <a:ext cx="155482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Blanket Drag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57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Single-Rescuer </a:t>
            </a:r>
            <a:r>
              <a:rPr lang="en-US" dirty="0" smtClean="0"/>
              <a:t>Assist Continued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65" y="1970431"/>
            <a:ext cx="3213100" cy="401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850" y="1970431"/>
            <a:ext cx="2146300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079" y="1970431"/>
            <a:ext cx="2006600" cy="422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254" y="1581665"/>
            <a:ext cx="1742303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One-Person Lift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6705" y="1581665"/>
            <a:ext cx="1944473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Firefighter Carry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82242" y="1651601"/>
            <a:ext cx="1742303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Pack-Strap Carry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32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How to Handle an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Check the Scene</a:t>
            </a:r>
          </a:p>
          <a:p>
            <a:r>
              <a:rPr lang="en-US" dirty="0" smtClean="0"/>
              <a:t>Call for Help</a:t>
            </a:r>
          </a:p>
          <a:p>
            <a:r>
              <a:rPr lang="en-US" dirty="0" smtClean="0"/>
              <a:t>Approach Safely</a:t>
            </a:r>
          </a:p>
          <a:p>
            <a:r>
              <a:rPr lang="en-US" dirty="0" smtClean="0"/>
              <a:t>Provide Urgent Treatment</a:t>
            </a:r>
          </a:p>
          <a:p>
            <a:r>
              <a:rPr lang="en-US" dirty="0" smtClean="0"/>
              <a:t>Protect From Further Injury</a:t>
            </a:r>
          </a:p>
          <a:p>
            <a:r>
              <a:rPr lang="en-US" dirty="0" smtClean="0"/>
              <a:t>Treat Every Accident Victim for Shock</a:t>
            </a:r>
          </a:p>
          <a:p>
            <a:r>
              <a:rPr lang="en-US" dirty="0" smtClean="0"/>
              <a:t>Make a Thorough Examination</a:t>
            </a:r>
          </a:p>
          <a:p>
            <a:r>
              <a:rPr lang="en-US" dirty="0" smtClean="0"/>
              <a:t>Plan a Course of 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340" y="1690688"/>
            <a:ext cx="3367722" cy="481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2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Multiple-Rescuer Assists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22" y="2411631"/>
            <a:ext cx="1943100" cy="306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91" y="2042299"/>
            <a:ext cx="229835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Helping a Person Walk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77" y="2262556"/>
            <a:ext cx="2171700" cy="405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370" y="2953134"/>
            <a:ext cx="2298700" cy="153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6872" y="2411631"/>
            <a:ext cx="2137719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Four-Handed Seat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2295" y="1835836"/>
            <a:ext cx="2057400" cy="339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663" y="3016936"/>
            <a:ext cx="2184400" cy="220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03463" y="2169146"/>
            <a:ext cx="2457793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Two-Handed Seat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20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Multiple-Rescuer Continued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58986"/>
            <a:ext cx="3276600" cy="340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3254" y="1690688"/>
            <a:ext cx="297797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Chair Carry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151" y="2558986"/>
            <a:ext cx="2565400" cy="3721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3405" y="1690688"/>
            <a:ext cx="218714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Hammock Carry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406" y="2558985"/>
            <a:ext cx="2234448" cy="4664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97478" y="1691493"/>
            <a:ext cx="2059394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Stretchers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508" y="2850301"/>
            <a:ext cx="1941862" cy="204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70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Minor Wounds and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Bruises</a:t>
            </a:r>
          </a:p>
          <a:p>
            <a:r>
              <a:rPr lang="en-US" dirty="0" smtClean="0"/>
              <a:t>Puncture Wounds</a:t>
            </a:r>
          </a:p>
          <a:p>
            <a:r>
              <a:rPr lang="en-US" dirty="0" smtClean="0"/>
              <a:t>Cuts and Scrapes (Abrasions)</a:t>
            </a:r>
          </a:p>
          <a:p>
            <a:r>
              <a:rPr lang="en-US" dirty="0" smtClean="0"/>
              <a:t>Blisters on the Hand and Foot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161" y="1344591"/>
            <a:ext cx="3726707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6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7482"/>
            <a:ext cx="10515600" cy="1325563"/>
          </a:xfrm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Bruises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Color: Black and Blue</a:t>
            </a:r>
          </a:p>
          <a:p>
            <a:r>
              <a:rPr lang="en-US" dirty="0" smtClean="0"/>
              <a:t>Most bruises can be treated with first aid</a:t>
            </a:r>
            <a:endParaRPr lang="en-US" dirty="0"/>
          </a:p>
          <a:p>
            <a:r>
              <a:rPr lang="en-US" dirty="0" smtClean="0"/>
              <a:t>Treat with Ice or Re-Freezable Gel Pack 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rapped in cloth</a:t>
            </a:r>
          </a:p>
          <a:p>
            <a:pPr lvl="1"/>
            <a:r>
              <a:rPr lang="en-US" dirty="0" smtClean="0"/>
              <a:t>No longer than 20 min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167" y="3230563"/>
            <a:ext cx="4572000" cy="294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137" y="2653528"/>
            <a:ext cx="4483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27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Puncture Wounds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You should be aware that all puncture wounds can be hard to clean, and can easily become infected</a:t>
            </a:r>
          </a:p>
          <a:p>
            <a:r>
              <a:rPr lang="en-US" dirty="0" smtClean="0"/>
              <a:t>To Summarize:</a:t>
            </a:r>
          </a:p>
          <a:p>
            <a:pPr lvl="1"/>
            <a:r>
              <a:rPr lang="en-US" dirty="0" smtClean="0"/>
              <a:t>Clean the wound to the best of your ability</a:t>
            </a:r>
          </a:p>
          <a:p>
            <a:pPr lvl="1"/>
            <a:r>
              <a:rPr lang="en-US" dirty="0" smtClean="0"/>
              <a:t>Use sterile first aid supplies</a:t>
            </a:r>
          </a:p>
          <a:p>
            <a:pPr lvl="2"/>
            <a:r>
              <a:rPr lang="en-US" dirty="0" smtClean="0"/>
              <a:t>For Example: sterile tweezers for splinter removal; </a:t>
            </a:r>
            <a:r>
              <a:rPr lang="en-US" dirty="0"/>
              <a:t>u</a:t>
            </a:r>
            <a:r>
              <a:rPr lang="en-US" dirty="0" smtClean="0"/>
              <a:t>se sterile gauze to control bleeding</a:t>
            </a:r>
          </a:p>
          <a:p>
            <a:pPr lvl="1"/>
            <a:r>
              <a:rPr lang="en-US" dirty="0" smtClean="0"/>
              <a:t>If the wound is severe, get the victim to a physician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10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 Hook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605" y="280590"/>
            <a:ext cx="7755935" cy="634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80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Cuts and Scrape (Abrasions)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Cuts – can be caused by knives, razors, and broken glass</a:t>
            </a:r>
          </a:p>
          <a:p>
            <a:r>
              <a:rPr lang="en-US" dirty="0" smtClean="0"/>
              <a:t>Scrapes – caused when skin is scraped or rubbed off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Clean – flush with clean water</a:t>
            </a:r>
          </a:p>
          <a:p>
            <a:pPr lvl="1"/>
            <a:r>
              <a:rPr lang="en-US" dirty="0" smtClean="0"/>
              <a:t>Apply triple antibiotic ointment</a:t>
            </a:r>
          </a:p>
          <a:p>
            <a:pPr lvl="1"/>
            <a:r>
              <a:rPr lang="en-US" dirty="0" smtClean="0"/>
              <a:t>Cover with a sterile bandage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694" y="3251200"/>
            <a:ext cx="44323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2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Blisters </a:t>
            </a:r>
            <a:r>
              <a:rPr lang="en-US" dirty="0"/>
              <a:t>on the Hand and </a:t>
            </a:r>
            <a:r>
              <a:rPr lang="en-US" dirty="0" smtClean="0"/>
              <a:t>Foot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 numCol="2"/>
          <a:lstStyle/>
          <a:p>
            <a:r>
              <a:rPr lang="en-US" dirty="0" smtClean="0"/>
              <a:t>Prevention</a:t>
            </a:r>
          </a:p>
          <a:p>
            <a:pPr lvl="1"/>
            <a:r>
              <a:rPr lang="en-US" dirty="0" smtClean="0"/>
              <a:t>Noticing a hot spot is a signal to stop the activity immediately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Moleskin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Treatment (if you must)</a:t>
            </a:r>
          </a:p>
          <a:p>
            <a:pPr lvl="1"/>
            <a:r>
              <a:rPr lang="en-US" dirty="0" smtClean="0"/>
              <a:t>Wash the blister</a:t>
            </a:r>
          </a:p>
          <a:p>
            <a:pPr lvl="1"/>
            <a:r>
              <a:rPr lang="en-US" dirty="0" smtClean="0"/>
              <a:t>Prick the lower edge</a:t>
            </a:r>
          </a:p>
          <a:p>
            <a:pPr lvl="1"/>
            <a:r>
              <a:rPr lang="en-US" dirty="0" smtClean="0"/>
              <a:t>Press out the fluid</a:t>
            </a:r>
          </a:p>
          <a:p>
            <a:pPr lvl="1"/>
            <a:r>
              <a:rPr lang="en-US" dirty="0" smtClean="0"/>
              <a:t>Apply a sterile bandage or a moleskin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973" y="3927046"/>
            <a:ext cx="3511874" cy="23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83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Protection From </a:t>
            </a:r>
            <a:r>
              <a:rPr lang="en-US" dirty="0" smtClean="0"/>
              <a:t>Blood Borne </a:t>
            </a:r>
            <a:r>
              <a:rPr lang="en-US" dirty="0" smtClean="0"/>
              <a:t>Pathogens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Treat all blood as if it was contaminated with blood borne pathogens</a:t>
            </a:r>
          </a:p>
          <a:p>
            <a:r>
              <a:rPr lang="en-US" dirty="0" smtClean="0"/>
              <a:t>Thoroughly wash your hands before and after treating a sick person</a:t>
            </a:r>
          </a:p>
          <a:p>
            <a:r>
              <a:rPr lang="en-US" dirty="0" smtClean="0"/>
              <a:t>Wear protective gloves to stop bleeding, never use your bare hands</a:t>
            </a:r>
          </a:p>
          <a:p>
            <a:r>
              <a:rPr lang="en-US" dirty="0" smtClean="0"/>
              <a:t>Properly and carefully dispose of all items that came in contact with blood</a:t>
            </a:r>
          </a:p>
          <a:p>
            <a:r>
              <a:rPr lang="en-US" dirty="0" smtClean="0"/>
              <a:t>Always wash you hands/exposed skin with soap and warm water, or alcohol based hand sanitizer immediately after treating a victim even if protective equipment was used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00" y="5012690"/>
            <a:ext cx="60071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16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Muscle, Joint, and Bone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Muscle Cramps</a:t>
            </a:r>
          </a:p>
          <a:p>
            <a:r>
              <a:rPr lang="en-US" dirty="0" smtClean="0"/>
              <a:t>Sprains and Strains</a:t>
            </a:r>
          </a:p>
          <a:p>
            <a:r>
              <a:rPr lang="en-US" dirty="0" smtClean="0"/>
              <a:t>Broken Bones</a:t>
            </a:r>
          </a:p>
          <a:p>
            <a:r>
              <a:rPr lang="en-US" dirty="0" smtClean="0"/>
              <a:t>Head, Neck, and Back Injuries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650" y="1690687"/>
            <a:ext cx="6021738" cy="38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71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Check the Scene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Stop and Look</a:t>
            </a:r>
          </a:p>
          <a:p>
            <a:r>
              <a:rPr lang="en-US" dirty="0" smtClean="0"/>
              <a:t>Ask the Following:</a:t>
            </a:r>
          </a:p>
          <a:p>
            <a:pPr lvl="1"/>
            <a:r>
              <a:rPr lang="en-US" dirty="0" smtClean="0"/>
              <a:t>What caused the accident?</a:t>
            </a:r>
          </a:p>
          <a:p>
            <a:pPr lvl="1"/>
            <a:r>
              <a:rPr lang="en-US" dirty="0" smtClean="0"/>
              <a:t>Are there any dangers?</a:t>
            </a:r>
          </a:p>
          <a:p>
            <a:pPr lvl="1"/>
            <a:r>
              <a:rPr lang="en-US" dirty="0" smtClean="0"/>
              <a:t>How many victims?</a:t>
            </a:r>
          </a:p>
          <a:p>
            <a:pPr lvl="1"/>
            <a:r>
              <a:rPr lang="en-US" dirty="0" smtClean="0"/>
              <a:t>Are there bystanders who can help?</a:t>
            </a:r>
          </a:p>
          <a:p>
            <a:pPr lvl="1"/>
            <a:r>
              <a:rPr lang="en-US" dirty="0" smtClean="0"/>
              <a:t>Is the scene safe for bystanders?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64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Muscle Cramps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Occur when a muscle contracts on it its own, and does not easily relax</a:t>
            </a:r>
          </a:p>
          <a:p>
            <a:r>
              <a:rPr lang="en-US" dirty="0" smtClean="0"/>
              <a:t>Common Causes:</a:t>
            </a:r>
          </a:p>
          <a:p>
            <a:pPr lvl="1"/>
            <a:r>
              <a:rPr lang="en-US" dirty="0" smtClean="0"/>
              <a:t>Dehydration</a:t>
            </a:r>
          </a:p>
          <a:p>
            <a:pPr lvl="1"/>
            <a:r>
              <a:rPr lang="en-US" dirty="0" smtClean="0"/>
              <a:t>Over Exertion</a:t>
            </a:r>
          </a:p>
          <a:p>
            <a:pPr lvl="1"/>
            <a:r>
              <a:rPr lang="en-US" dirty="0" smtClean="0"/>
              <a:t>Depletion of Electrolytes (salt)</a:t>
            </a:r>
          </a:p>
          <a:p>
            <a:pPr lvl="1"/>
            <a:r>
              <a:rPr lang="en-US" dirty="0" smtClean="0"/>
              <a:t>Poor stretching before physical activity</a:t>
            </a:r>
          </a:p>
          <a:p>
            <a:r>
              <a:rPr lang="en-US" dirty="0" smtClean="0"/>
              <a:t>Treatments</a:t>
            </a:r>
          </a:p>
          <a:p>
            <a:pPr lvl="1"/>
            <a:r>
              <a:rPr lang="en-US" dirty="0" smtClean="0"/>
              <a:t>Rest</a:t>
            </a:r>
          </a:p>
          <a:p>
            <a:pPr lvl="1"/>
            <a:r>
              <a:rPr lang="en-US" dirty="0" smtClean="0"/>
              <a:t>Gentle Massage</a:t>
            </a:r>
          </a:p>
          <a:p>
            <a:pPr lvl="1"/>
            <a:r>
              <a:rPr lang="en-US" dirty="0" smtClean="0"/>
              <a:t>Rehydration (H</a:t>
            </a:r>
            <a:r>
              <a:rPr lang="en-US" baseline="-25000" dirty="0" smtClean="0"/>
              <a:t>2</a:t>
            </a:r>
            <a:r>
              <a:rPr lang="en-US" dirty="0" smtClean="0"/>
              <a:t>O/Gatorade)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0346" y="2320935"/>
            <a:ext cx="4656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Prevention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Stretch before exercise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Drink plenty of fluids before, during, and after you work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3581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Sprain and Strain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Sprain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Occurs when ligaments of a </a:t>
            </a:r>
            <a:r>
              <a:rPr lang="en-US" b="1" dirty="0" smtClean="0"/>
              <a:t>joint</a:t>
            </a:r>
            <a:r>
              <a:rPr lang="en-US" dirty="0" smtClean="0"/>
              <a:t> have been overstretched</a:t>
            </a:r>
          </a:p>
          <a:p>
            <a:pPr lvl="1"/>
            <a:r>
              <a:rPr lang="en-US" dirty="0" smtClean="0"/>
              <a:t>Example: ankle or wrist</a:t>
            </a:r>
          </a:p>
          <a:p>
            <a:r>
              <a:rPr lang="en-US" dirty="0" smtClean="0"/>
              <a:t>Tender and painful</a:t>
            </a:r>
          </a:p>
          <a:p>
            <a:r>
              <a:rPr lang="en-US" dirty="0" smtClean="0"/>
              <a:t>Show swelling and discoloration</a:t>
            </a:r>
          </a:p>
          <a:p>
            <a:r>
              <a:rPr lang="en-US" dirty="0" smtClean="0"/>
              <a:t>Treatment: take the weight off of the injury and keep immobile, apply ice packs (</a:t>
            </a:r>
            <a:r>
              <a:rPr lang="en-US" u="sng" dirty="0" smtClean="0"/>
              <a:t>&lt;</a:t>
            </a:r>
            <a:r>
              <a:rPr lang="en-US" dirty="0" smtClean="0"/>
              <a:t>20 min)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Occurs when a </a:t>
            </a:r>
            <a:r>
              <a:rPr lang="en-US" b="1" dirty="0" smtClean="0"/>
              <a:t>muscle</a:t>
            </a:r>
            <a:r>
              <a:rPr lang="en-US" dirty="0" smtClean="0"/>
              <a:t> is overstretched</a:t>
            </a:r>
          </a:p>
          <a:p>
            <a:pPr lvl="1"/>
            <a:r>
              <a:rPr lang="en-US" dirty="0" smtClean="0"/>
              <a:t>Example: hamstring</a:t>
            </a:r>
          </a:p>
          <a:p>
            <a:r>
              <a:rPr lang="en-US" dirty="0" smtClean="0"/>
              <a:t>Tender during activity</a:t>
            </a:r>
          </a:p>
          <a:p>
            <a:r>
              <a:rPr lang="en-US" dirty="0" smtClean="0"/>
              <a:t>Treatment: 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98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231596"/>
            <a:ext cx="3446902" cy="6494007"/>
          </a:xfrm>
        </p:spPr>
      </p:pic>
    </p:spTree>
    <p:extLst>
      <p:ext uri="{BB962C8B-B14F-4D97-AF65-F5344CB8AC3E}">
        <p14:creationId xmlns:p14="http://schemas.microsoft.com/office/powerpoint/2010/main" val="737052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Broken Bones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If you suspect there is a fracture, avoid movement and look for abnormal placement of a bone</a:t>
            </a:r>
          </a:p>
          <a:p>
            <a:r>
              <a:rPr lang="en-US" dirty="0" smtClean="0"/>
              <a:t>Ask the Following:</a:t>
            </a:r>
          </a:p>
          <a:p>
            <a:pPr lvl="1"/>
            <a:r>
              <a:rPr lang="en-US" dirty="0" smtClean="0"/>
              <a:t>Did you hear hear or feel a bone snap?</a:t>
            </a:r>
          </a:p>
          <a:p>
            <a:pPr lvl="1"/>
            <a:r>
              <a:rPr lang="en-US" dirty="0" smtClean="0"/>
              <a:t>Do you feel pain when you press on the skin over the suspected break?</a:t>
            </a:r>
          </a:p>
          <a:p>
            <a:pPr lvl="1"/>
            <a:r>
              <a:rPr lang="en-US" dirty="0" smtClean="0"/>
              <a:t>Are you unable to move the injured limb?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44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Closed (Simple) Fracture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28" y="2856913"/>
            <a:ext cx="5181600" cy="168217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38200" y="1891856"/>
            <a:ext cx="5181600" cy="4351338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Broken bone does NOT pierce the skin</a:t>
            </a:r>
          </a:p>
          <a:p>
            <a:r>
              <a:rPr lang="en-US" dirty="0" smtClean="0"/>
              <a:t>Call 911</a:t>
            </a:r>
          </a:p>
          <a:p>
            <a:r>
              <a:rPr lang="en-US" dirty="0" smtClean="0"/>
              <a:t>Protect the spinal column by supporting the victim’s head</a:t>
            </a:r>
          </a:p>
          <a:p>
            <a:r>
              <a:rPr lang="en-US" dirty="0" smtClean="0"/>
              <a:t>Treat for shock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65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Open (compound) Fracture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3173254"/>
            <a:ext cx="5118100" cy="1473200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838200" y="1801700"/>
            <a:ext cx="5181600" cy="4787075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dirty="0" smtClean="0"/>
              <a:t>Bone </a:t>
            </a:r>
            <a:r>
              <a:rPr lang="en-US" i="1" dirty="0" smtClean="0"/>
              <a:t>does</a:t>
            </a:r>
            <a:r>
              <a:rPr lang="en-US" dirty="0" smtClean="0"/>
              <a:t> pierce the skin and creates an open wound</a:t>
            </a:r>
          </a:p>
          <a:p>
            <a:r>
              <a:rPr lang="en-US" dirty="0" smtClean="0"/>
              <a:t>Call 911</a:t>
            </a:r>
          </a:p>
          <a:p>
            <a:r>
              <a:rPr lang="en-US" dirty="0" smtClean="0"/>
              <a:t>Do not try to clean the wound</a:t>
            </a:r>
          </a:p>
          <a:p>
            <a:r>
              <a:rPr lang="en-US" dirty="0" smtClean="0"/>
              <a:t>Protect the spinal cord by stabilizing the head</a:t>
            </a:r>
          </a:p>
          <a:p>
            <a:r>
              <a:rPr lang="en-US" dirty="0" smtClean="0"/>
              <a:t>Control Bleeding – place a sterile gauze </a:t>
            </a:r>
            <a:r>
              <a:rPr lang="en-US" b="1" dirty="0" smtClean="0"/>
              <a:t>around</a:t>
            </a:r>
            <a:r>
              <a:rPr lang="en-US" dirty="0" smtClean="0"/>
              <a:t> the wound</a:t>
            </a:r>
          </a:p>
          <a:p>
            <a:r>
              <a:rPr lang="en-US" dirty="0" smtClean="0"/>
              <a:t>No direct pressure</a:t>
            </a:r>
          </a:p>
          <a:p>
            <a:r>
              <a:rPr lang="en-US" dirty="0" smtClean="0"/>
              <a:t>Treat for shock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89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Splints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If a victim needs to be moved, splining might be necessary</a:t>
            </a:r>
          </a:p>
          <a:p>
            <a:pPr lvl="1"/>
            <a:r>
              <a:rPr lang="en-US" dirty="0" smtClean="0"/>
              <a:t>Splints can help relieve pain and reduce further injury</a:t>
            </a:r>
          </a:p>
          <a:p>
            <a:r>
              <a:rPr lang="en-US" dirty="0" smtClean="0"/>
              <a:t>Used to immobilize the injury</a:t>
            </a:r>
          </a:p>
          <a:p>
            <a:r>
              <a:rPr lang="en-US" dirty="0" smtClean="0"/>
              <a:t>Placement of splint should be above and below the injury site</a:t>
            </a:r>
          </a:p>
          <a:p>
            <a:r>
              <a:rPr lang="en-US" dirty="0" smtClean="0"/>
              <a:t>Make splints from whatever is handy: branches, neckerchief, etc.</a:t>
            </a:r>
          </a:p>
          <a:p>
            <a:r>
              <a:rPr lang="en-US" dirty="0" smtClean="0"/>
              <a:t>Add cushion or padding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63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How to Splint an Injured 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790" y="1690688"/>
            <a:ext cx="2781300" cy="134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" y="4229419"/>
            <a:ext cx="2781300" cy="166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645" y="1690688"/>
            <a:ext cx="2781300" cy="168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645" y="4303079"/>
            <a:ext cx="27813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0" y="2643506"/>
            <a:ext cx="3073400" cy="187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790" y="3056622"/>
            <a:ext cx="303657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</a:t>
            </a:r>
            <a:r>
              <a:rPr lang="en-US" dirty="0" smtClean="0"/>
              <a:t>: Keep area above &amp; below still and stable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8790" y="6014720"/>
            <a:ext cx="303657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2</a:t>
            </a:r>
            <a:r>
              <a:rPr lang="en-US" dirty="0" smtClean="0"/>
              <a:t>: Check for circulation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25644" y="3379788"/>
            <a:ext cx="3378836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3</a:t>
            </a:r>
            <a:r>
              <a:rPr lang="en-US" dirty="0" smtClean="0"/>
              <a:t>: Extend splints beyond joint while minimizing movement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5645" y="6077466"/>
            <a:ext cx="278130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4</a:t>
            </a:r>
            <a:r>
              <a:rPr lang="en-US" dirty="0" smtClean="0"/>
              <a:t>: Secure splint with ties above and below injury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72500" y="4693920"/>
            <a:ext cx="307340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5</a:t>
            </a:r>
            <a:r>
              <a:rPr lang="en-US" dirty="0" smtClean="0"/>
              <a:t>: Check to make sure circulation hasn’t been cut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5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How to Splint and Injured Leg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6585" y="3322999"/>
            <a:ext cx="2501900" cy="24511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0342" y="4183057"/>
            <a:ext cx="19558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342" y="1727721"/>
            <a:ext cx="19558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1710794"/>
            <a:ext cx="1955800" cy="2273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4195757"/>
            <a:ext cx="1968500" cy="2273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3664" y="1689253"/>
            <a:ext cx="306324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</a:t>
            </a:r>
            <a:r>
              <a:rPr lang="en-US" dirty="0" smtClean="0"/>
              <a:t>: Provide support above and below injured area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7530" y="5781035"/>
            <a:ext cx="2560955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2</a:t>
            </a:r>
            <a:r>
              <a:rPr lang="en-US" dirty="0" smtClean="0"/>
              <a:t>: With shoe still on check for circulation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54400" y="2030303"/>
            <a:ext cx="1825942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3</a:t>
            </a:r>
            <a:r>
              <a:rPr lang="en-US" dirty="0" smtClean="0"/>
              <a:t>: Position several triangular bandages under injured area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35680" y="4368800"/>
            <a:ext cx="1825942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4</a:t>
            </a:r>
            <a:r>
              <a:rPr lang="en-US" dirty="0" smtClean="0"/>
              <a:t>: Gently wrap padding around injured area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77774" y="1706188"/>
            <a:ext cx="1881188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5</a:t>
            </a:r>
            <a:r>
              <a:rPr lang="en-US" dirty="0" smtClean="0"/>
              <a:t>: Tie the triangular bandages secure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20012" y="4263809"/>
            <a:ext cx="1881187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6</a:t>
            </a:r>
            <a:r>
              <a:rPr lang="en-US" dirty="0" smtClean="0"/>
              <a:t>: Recheck for circulation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16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Other Leg Splints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77" y="2060020"/>
            <a:ext cx="5207023" cy="350766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" y="2259648"/>
            <a:ext cx="5106670" cy="3124334"/>
          </a:xfrm>
        </p:spPr>
      </p:pic>
      <p:sp>
        <p:nvSpPr>
          <p:cNvPr id="10" name="TextBox 9"/>
          <p:cNvSpPr txBox="1"/>
          <p:nvPr/>
        </p:nvSpPr>
        <p:spPr>
          <a:xfrm>
            <a:off x="1854200" y="1690688"/>
            <a:ext cx="348996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Lower-Leg Fracture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160" y="1690688"/>
            <a:ext cx="343408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Upper-Leg Fracture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2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Call for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Call 911</a:t>
            </a:r>
          </a:p>
          <a:p>
            <a:pPr lvl="1"/>
            <a:r>
              <a:rPr lang="en-US" dirty="0" smtClean="0"/>
              <a:t>What if you are in the wilderness?</a:t>
            </a:r>
          </a:p>
          <a:p>
            <a:r>
              <a:rPr lang="en-US" dirty="0" smtClean="0"/>
              <a:t>Send a Messenger</a:t>
            </a:r>
          </a:p>
          <a:p>
            <a:pPr lvl="1"/>
            <a:r>
              <a:rPr lang="en-US" dirty="0" smtClean="0"/>
              <a:t>Location of Victims</a:t>
            </a:r>
          </a:p>
          <a:p>
            <a:pPr lvl="1"/>
            <a:r>
              <a:rPr lang="en-US" dirty="0" smtClean="0"/>
              <a:t>Description of Injury/Illness</a:t>
            </a:r>
          </a:p>
          <a:p>
            <a:pPr lvl="1"/>
            <a:r>
              <a:rPr lang="en-US" dirty="0" smtClean="0"/>
              <a:t>Timeline of Accident</a:t>
            </a:r>
          </a:p>
          <a:p>
            <a:pPr lvl="1"/>
            <a:r>
              <a:rPr lang="en-US" dirty="0" smtClean="0"/>
              <a:t>Treatment that was given</a:t>
            </a:r>
          </a:p>
          <a:p>
            <a:pPr lvl="1"/>
            <a:r>
              <a:rPr lang="en-US" dirty="0" smtClean="0"/>
              <a:t>Requests: equipment, food, assistance, 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385" y="1376363"/>
            <a:ext cx="4432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6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79093" cy="1325563"/>
          </a:xfrm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Administering Slings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0200" y="1679301"/>
            <a:ext cx="1701800" cy="192138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324287" y="904008"/>
            <a:ext cx="2532432" cy="174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3719975"/>
            <a:ext cx="1733550" cy="1969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103" y="1701585"/>
            <a:ext cx="1759329" cy="1999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364" y="3703956"/>
            <a:ext cx="2439210" cy="1739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9688" y="4435476"/>
            <a:ext cx="2481631" cy="17392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0942" y="1696234"/>
            <a:ext cx="1955165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Step1</a:t>
            </a:r>
            <a:r>
              <a:rPr lang="en-US" dirty="0" smtClean="0"/>
              <a:t>: Support injured area</a:t>
            </a:r>
          </a:p>
          <a:p>
            <a:r>
              <a:rPr lang="en-US" dirty="0" smtClean="0"/>
              <a:t>Step 2: Check for circulation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47875" y="3719975"/>
            <a:ext cx="1778507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3</a:t>
            </a:r>
            <a:r>
              <a:rPr lang="en-US" dirty="0" smtClean="0"/>
              <a:t>: Position triangular sling across chest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29432" y="1686321"/>
            <a:ext cx="2204787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4</a:t>
            </a:r>
            <a:r>
              <a:rPr lang="en-US" dirty="0" smtClean="0"/>
              <a:t>: Tie upper free end and lower free corner in a knot behind the neck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18574" y="3703042"/>
            <a:ext cx="2167053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5</a:t>
            </a:r>
            <a:r>
              <a:rPr lang="en-US" dirty="0" smtClean="0"/>
              <a:t>: To further stabilize bind the sling with a second bandage to the chest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381720" y="2640936"/>
            <a:ext cx="2524124" cy="147732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6</a:t>
            </a:r>
            <a:r>
              <a:rPr lang="en-US" dirty="0" smtClean="0"/>
              <a:t>: Tie the end of the bandage going under the uninjured arm and the end going around the back together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022080" y="6178126"/>
            <a:ext cx="302768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7</a:t>
            </a:r>
            <a:r>
              <a:rPr lang="en-US" dirty="0" smtClean="0"/>
              <a:t>: Recheck for circulation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6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More Slings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2343944"/>
            <a:ext cx="4508500" cy="33147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10" y="2343943"/>
            <a:ext cx="5654750" cy="3258669"/>
          </a:xfrm>
        </p:spPr>
      </p:pic>
    </p:spTree>
    <p:extLst>
      <p:ext uri="{BB962C8B-B14F-4D97-AF65-F5344CB8AC3E}">
        <p14:creationId xmlns:p14="http://schemas.microsoft.com/office/powerpoint/2010/main" val="684395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Head, Neck, and 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/>
              <a:t>The backbone is made of vertebrae that can break and result in a spinal cord injury.</a:t>
            </a:r>
          </a:p>
          <a:p>
            <a:r>
              <a:rPr lang="en-US" dirty="0" smtClean="0"/>
              <a:t>Fractured vertebrae can be extremely dangerous because movement might cause further damage, paralysis or even death.</a:t>
            </a:r>
          </a:p>
          <a:p>
            <a:r>
              <a:rPr lang="en-US" dirty="0" smtClean="0"/>
              <a:t>Spinal cord injuries are not easy to detect. </a:t>
            </a:r>
          </a:p>
          <a:p>
            <a:pPr lvl="1"/>
            <a:r>
              <a:rPr lang="en-US" dirty="0" smtClean="0"/>
              <a:t>Could show signs pain, swelling, bruising, abnormally shaped</a:t>
            </a:r>
          </a:p>
          <a:p>
            <a:pPr lvl="1"/>
            <a:r>
              <a:rPr lang="en-US" dirty="0" smtClean="0"/>
              <a:t>Or they may show now symptoms at all</a:t>
            </a:r>
          </a:p>
          <a:p>
            <a:r>
              <a:rPr lang="en-US" dirty="0" smtClean="0"/>
              <a:t>Head injury symptoms (Can be acute or develop over time)</a:t>
            </a:r>
          </a:p>
          <a:p>
            <a:pPr lvl="1"/>
            <a:r>
              <a:rPr lang="en-US" dirty="0" smtClean="0"/>
              <a:t>Disoriented</a:t>
            </a:r>
          </a:p>
          <a:p>
            <a:pPr lvl="1"/>
            <a:r>
              <a:rPr lang="en-US" dirty="0" smtClean="0"/>
              <a:t>Irritable/confused</a:t>
            </a:r>
          </a:p>
        </p:txBody>
      </p:sp>
    </p:spTree>
    <p:extLst>
      <p:ext uri="{BB962C8B-B14F-4D97-AF65-F5344CB8AC3E}">
        <p14:creationId xmlns:p14="http://schemas.microsoft.com/office/powerpoint/2010/main" val="1841623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Head, Neck, and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When you suspect and injury to the head, neck or back.</a:t>
            </a:r>
          </a:p>
          <a:p>
            <a:pPr lvl="1"/>
            <a:r>
              <a:rPr lang="en-US" dirty="0" smtClean="0"/>
              <a:t>Step 1: Stabilize the head and neck.</a:t>
            </a:r>
          </a:p>
          <a:p>
            <a:pPr lvl="1"/>
            <a:r>
              <a:rPr lang="en-US" dirty="0" smtClean="0"/>
              <a:t>Step 2: Provide urgent treatment (</a:t>
            </a:r>
            <a:r>
              <a:rPr lang="en-US" dirty="0" smtClean="0">
                <a:solidFill>
                  <a:srgbClr val="FF0000"/>
                </a:solidFill>
              </a:rPr>
              <a:t>bleeding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breathing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Step 3: Do not move the victim unless there is immediate danger (highway traffic, fire, </a:t>
            </a:r>
            <a:r>
              <a:rPr lang="en-US" dirty="0" err="1" smtClean="0"/>
              <a:t>etc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smtClean="0"/>
              <a:t>Step 4: Only move the head if the victim is having trouble breathing.</a:t>
            </a:r>
          </a:p>
          <a:p>
            <a:pPr lvl="1"/>
            <a:r>
              <a:rPr lang="en-US" dirty="0" smtClean="0"/>
              <a:t>Step 5: Treat for shock if necessary without moving the victim.</a:t>
            </a:r>
          </a:p>
          <a:p>
            <a:r>
              <a:rPr lang="en-US" dirty="0" smtClean="0"/>
              <a:t>Never move the victim by yourself.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34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Cold and Heat Related Conditions and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Hypothermia</a:t>
            </a:r>
          </a:p>
          <a:p>
            <a:r>
              <a:rPr lang="en-US" dirty="0" smtClean="0"/>
              <a:t>Frostbite</a:t>
            </a:r>
          </a:p>
          <a:p>
            <a:r>
              <a:rPr lang="en-US" dirty="0" smtClean="0"/>
              <a:t>Dehydration</a:t>
            </a:r>
          </a:p>
          <a:p>
            <a:r>
              <a:rPr lang="en-US" dirty="0" smtClean="0"/>
              <a:t>Heat Exhaustion</a:t>
            </a:r>
          </a:p>
          <a:p>
            <a:r>
              <a:rPr lang="en-US" dirty="0" smtClean="0"/>
              <a:t>Heatstroke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69" y="1313974"/>
            <a:ext cx="3761425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67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Hypothermia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Occurs when a person body loses more heat than it can generate</a:t>
            </a:r>
          </a:p>
          <a:p>
            <a:r>
              <a:rPr lang="en-US" dirty="0" smtClean="0"/>
              <a:t>Summon help and then treat</a:t>
            </a:r>
          </a:p>
          <a:p>
            <a:r>
              <a:rPr lang="en-US" dirty="0" smtClean="0"/>
              <a:t>Causing factors</a:t>
            </a:r>
          </a:p>
          <a:p>
            <a:pPr lvl="1"/>
            <a:r>
              <a:rPr lang="en-US" dirty="0" smtClean="0"/>
              <a:t>Inadequate dry/warm clothing</a:t>
            </a:r>
          </a:p>
          <a:p>
            <a:pPr lvl="1"/>
            <a:r>
              <a:rPr lang="en-US" dirty="0" smtClean="0"/>
              <a:t>Dehydration, hunger and exhaustion</a:t>
            </a:r>
          </a:p>
          <a:p>
            <a:pPr lvl="1"/>
            <a:r>
              <a:rPr lang="en-US" dirty="0" smtClean="0"/>
              <a:t>Bad weather (wind, rain, cold temperatures,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Treatments</a:t>
            </a:r>
          </a:p>
          <a:p>
            <a:pPr lvl="1"/>
            <a:r>
              <a:rPr lang="en-US" dirty="0" smtClean="0"/>
              <a:t>Drink warm liquids – non caffeine or alcohol</a:t>
            </a:r>
          </a:p>
          <a:p>
            <a:pPr lvl="1"/>
            <a:r>
              <a:rPr lang="en-US" dirty="0" smtClean="0"/>
              <a:t>Seek shelter and change into dry, warm clothing</a:t>
            </a:r>
          </a:p>
          <a:p>
            <a:pPr lvl="1"/>
            <a:r>
              <a:rPr lang="en-US" dirty="0" smtClean="0"/>
              <a:t>Monitor for changes in condition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640" y="4233223"/>
            <a:ext cx="4531360" cy="24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8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Frostbite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A condition when the skin has been exposed to cold causing ice crystals to form in the tissue (fingers/toes, nose, cheeks, and ears)</a:t>
            </a:r>
          </a:p>
          <a:p>
            <a:r>
              <a:rPr lang="en-US" dirty="0" err="1" smtClean="0"/>
              <a:t>Frostnip</a:t>
            </a:r>
            <a:r>
              <a:rPr lang="en-US" dirty="0" smtClean="0"/>
              <a:t>: Early stages of frostbite show grayish colored skin and numbness</a:t>
            </a:r>
          </a:p>
          <a:p>
            <a:r>
              <a:rPr lang="en-US" dirty="0" smtClean="0"/>
              <a:t>Frostbite: </a:t>
            </a:r>
            <a:r>
              <a:rPr lang="en-US" dirty="0" err="1" smtClean="0"/>
              <a:t>Frostnip</a:t>
            </a:r>
            <a:r>
              <a:rPr lang="en-US" dirty="0" smtClean="0"/>
              <a:t> worsens as deeper layers of tissue are frozen and may lead to tissue death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Carefully remove wet/frozen clothing</a:t>
            </a:r>
          </a:p>
          <a:p>
            <a:pPr lvl="1"/>
            <a:r>
              <a:rPr lang="en-US" dirty="0" smtClean="0"/>
              <a:t>Rewarm the area with </a:t>
            </a:r>
            <a:r>
              <a:rPr lang="en-US" b="1" dirty="0" smtClean="0"/>
              <a:t>warm</a:t>
            </a:r>
            <a:r>
              <a:rPr lang="en-US" dirty="0" smtClean="0"/>
              <a:t> water </a:t>
            </a:r>
          </a:p>
          <a:p>
            <a:pPr lvl="1"/>
            <a:r>
              <a:rPr lang="en-US" dirty="0" smtClean="0"/>
              <a:t>Do </a:t>
            </a:r>
            <a:r>
              <a:rPr lang="en-US" b="1" dirty="0" smtClean="0"/>
              <a:t>NOT</a:t>
            </a:r>
            <a:r>
              <a:rPr lang="en-US" dirty="0" smtClean="0"/>
              <a:t> rub or massage the frostbitten area</a:t>
            </a:r>
          </a:p>
          <a:p>
            <a:pPr lvl="1"/>
            <a:r>
              <a:rPr lang="en-US" dirty="0" smtClean="0"/>
              <a:t>Get victim to a physician asap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60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Dehydration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Dehydration occurs when more water is lost than is taken in</a:t>
            </a:r>
          </a:p>
          <a:p>
            <a:r>
              <a:rPr lang="en-US" dirty="0" smtClean="0"/>
              <a:t>Symptoms</a:t>
            </a:r>
          </a:p>
          <a:p>
            <a:pPr lvl="1"/>
            <a:r>
              <a:rPr lang="en-US" dirty="0" smtClean="0"/>
              <a:t>Severe thirst accompanied with dry mouth</a:t>
            </a:r>
          </a:p>
          <a:p>
            <a:pPr lvl="1"/>
            <a:r>
              <a:rPr lang="en-US" dirty="0" smtClean="0"/>
              <a:t>Dry skin</a:t>
            </a:r>
          </a:p>
          <a:p>
            <a:pPr lvl="1"/>
            <a:r>
              <a:rPr lang="en-US" dirty="0" smtClean="0"/>
              <a:t>Nausea, dizziness, confusion, fainting, loss of appetite</a:t>
            </a:r>
          </a:p>
          <a:p>
            <a:pPr lvl="1"/>
            <a:r>
              <a:rPr lang="en-US" dirty="0" smtClean="0"/>
              <a:t>Weakness, muscle cramps, decreased sweating</a:t>
            </a:r>
          </a:p>
          <a:p>
            <a:pPr lvl="1"/>
            <a:r>
              <a:rPr lang="en-US" dirty="0" smtClean="0"/>
              <a:t>Less frequent and dark colored urine</a:t>
            </a:r>
          </a:p>
          <a:p>
            <a:r>
              <a:rPr lang="en-US" dirty="0" smtClean="0"/>
              <a:t>Treatments</a:t>
            </a:r>
          </a:p>
          <a:p>
            <a:pPr lvl="1"/>
            <a:r>
              <a:rPr lang="en-US" dirty="0" smtClean="0"/>
              <a:t>Drink plenty of water and sports drinks (Gatorade)</a:t>
            </a:r>
          </a:p>
          <a:p>
            <a:pPr lvl="1"/>
            <a:r>
              <a:rPr lang="en-US" dirty="0" smtClean="0"/>
              <a:t>Have victim rest</a:t>
            </a:r>
          </a:p>
          <a:p>
            <a:pPr lvl="1"/>
            <a:r>
              <a:rPr lang="en-US" dirty="0" smtClean="0"/>
              <a:t>If serious, seek medical attention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440" y="1133216"/>
            <a:ext cx="2778760" cy="573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8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Heat Exhaustion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5091"/>
            <a:ext cx="10515600" cy="4840532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Can be brought on by a combination of dehydration and a warm environment</a:t>
            </a:r>
          </a:p>
          <a:p>
            <a:r>
              <a:rPr lang="en-US" dirty="0" smtClean="0"/>
              <a:t>Signs Include:</a:t>
            </a:r>
          </a:p>
          <a:p>
            <a:pPr lvl="1"/>
            <a:r>
              <a:rPr lang="en-US" dirty="0" smtClean="0"/>
              <a:t>Severe lack of energy, general weakness, headache, nausea</a:t>
            </a:r>
          </a:p>
          <a:p>
            <a:pPr lvl="1"/>
            <a:r>
              <a:rPr lang="en-US" dirty="0" smtClean="0"/>
              <a:t>Sweating, cool, pale, moist skin, rapid pulse</a:t>
            </a:r>
          </a:p>
          <a:p>
            <a:r>
              <a:rPr lang="en-US" dirty="0" smtClean="0"/>
              <a:t>First Aid</a:t>
            </a:r>
          </a:p>
          <a:p>
            <a:pPr lvl="1"/>
            <a:r>
              <a:rPr lang="en-US" dirty="0" smtClean="0"/>
              <a:t>Get the person in the shade</a:t>
            </a:r>
          </a:p>
          <a:p>
            <a:pPr lvl="1"/>
            <a:r>
              <a:rPr lang="en-US" dirty="0" smtClean="0"/>
              <a:t>Encourage the victim to drink small amounts of fluid (water or sports drink)</a:t>
            </a:r>
          </a:p>
          <a:p>
            <a:pPr lvl="1"/>
            <a:r>
              <a:rPr lang="en-US" dirty="0" smtClean="0"/>
              <a:t>Apply water to the skin and clothing and fan the person to help the cooling process</a:t>
            </a:r>
            <a:endParaRPr lang="en-US" dirty="0"/>
          </a:p>
          <a:p>
            <a:r>
              <a:rPr lang="en-US" dirty="0"/>
              <a:t>If left untreated, heat exhaustion can </a:t>
            </a:r>
            <a:r>
              <a:rPr lang="en-US" dirty="0" smtClean="0"/>
              <a:t>develop into heat stroke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Heatstroke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800" y="1688040"/>
            <a:ext cx="10515600" cy="4777886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Is more </a:t>
            </a:r>
            <a:r>
              <a:rPr lang="en-US" b="1" dirty="0" smtClean="0">
                <a:solidFill>
                  <a:srgbClr val="FF0000"/>
                </a:solidFill>
              </a:rPr>
              <a:t>serious</a:t>
            </a:r>
            <a:r>
              <a:rPr lang="en-US" dirty="0" smtClean="0"/>
              <a:t> than heat exhaustion, can lead to death if not treated immediately</a:t>
            </a:r>
          </a:p>
          <a:p>
            <a:r>
              <a:rPr lang="en-US" dirty="0" smtClean="0"/>
              <a:t>The body’s cooling system begins to fail and the person’s core temperature rises to life-threatening levels (above 105)</a:t>
            </a:r>
          </a:p>
          <a:p>
            <a:r>
              <a:rPr lang="en-US" dirty="0" smtClean="0"/>
              <a:t>Heatstroke in the Young and Old</a:t>
            </a:r>
          </a:p>
          <a:p>
            <a:pPr lvl="1"/>
            <a:r>
              <a:rPr lang="en-US" dirty="0" smtClean="0"/>
              <a:t>Dehydration and overexertion in hot weather</a:t>
            </a:r>
          </a:p>
          <a:p>
            <a:r>
              <a:rPr lang="en-US" dirty="0" smtClean="0"/>
              <a:t>Exercise-Related Heatstroke</a:t>
            </a:r>
          </a:p>
          <a:p>
            <a:pPr lvl="1"/>
            <a:r>
              <a:rPr lang="en-US" dirty="0" smtClean="0"/>
              <a:t>Hot, Sweaty, red skin, confusion, disorientation, and rapid pulse</a:t>
            </a:r>
          </a:p>
          <a:p>
            <a:pPr lvl="1"/>
            <a:r>
              <a:rPr lang="en-US" dirty="0" smtClean="0"/>
              <a:t>Skin is hot and dry (no sweating)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4434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Approach Safely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Find a safe way to the victim</a:t>
            </a:r>
          </a:p>
          <a:p>
            <a:pPr lvl="1"/>
            <a:r>
              <a:rPr lang="en-US" dirty="0" smtClean="0"/>
              <a:t>Do not become an accident victim yourself</a:t>
            </a:r>
          </a:p>
          <a:p>
            <a:r>
              <a:rPr lang="en-US" dirty="0" smtClean="0"/>
              <a:t>Things to Remember:</a:t>
            </a:r>
          </a:p>
          <a:p>
            <a:pPr lvl="1"/>
            <a:r>
              <a:rPr lang="en-US" dirty="0" smtClean="0"/>
              <a:t>Stay Calm</a:t>
            </a:r>
          </a:p>
          <a:p>
            <a:pPr lvl="1"/>
            <a:r>
              <a:rPr lang="en-US" dirty="0" smtClean="0"/>
              <a:t>Communicate with Injured Persons</a:t>
            </a:r>
          </a:p>
          <a:p>
            <a:r>
              <a:rPr lang="en-US" dirty="0" smtClean="0"/>
              <a:t>If location is unsafe:</a:t>
            </a:r>
          </a:p>
          <a:p>
            <a:pPr lvl="1"/>
            <a:r>
              <a:rPr lang="en-US" dirty="0" smtClean="0"/>
              <a:t>It might be necessary to move victim</a:t>
            </a:r>
          </a:p>
          <a:p>
            <a:pPr lvl="1"/>
            <a:r>
              <a:rPr lang="en-US" dirty="0" smtClean="0"/>
              <a:t>Warning: always stabilize the head and neck before moving</a:t>
            </a:r>
          </a:p>
          <a:p>
            <a:r>
              <a:rPr lang="en-US" dirty="0" smtClean="0"/>
              <a:t>Note: serve those most in need first (</a:t>
            </a:r>
            <a:r>
              <a:rPr lang="en-US" dirty="0" smtClean="0">
                <a:solidFill>
                  <a:srgbClr val="FF0000"/>
                </a:solidFill>
              </a:rPr>
              <a:t>Triage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947" y="853989"/>
            <a:ext cx="44323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19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Heatstroke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Call for medical assistance immediately</a:t>
            </a:r>
          </a:p>
          <a:p>
            <a:r>
              <a:rPr lang="en-US" dirty="0" smtClean="0"/>
              <a:t>Lower the victim’s temperature</a:t>
            </a:r>
          </a:p>
          <a:p>
            <a:r>
              <a:rPr lang="en-US" dirty="0" smtClean="0"/>
              <a:t>Move the person to air-conditioned or shady area</a:t>
            </a:r>
          </a:p>
          <a:p>
            <a:r>
              <a:rPr lang="en-US" dirty="0" smtClean="0"/>
              <a:t>Loosen tight clothing and cool the victim with wet towels</a:t>
            </a:r>
          </a:p>
          <a:p>
            <a:r>
              <a:rPr lang="en-US" dirty="0" smtClean="0"/>
              <a:t>If the person is able to drink, give the small amounts of cool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95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Burns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Superficial (First-Degree) Burns</a:t>
            </a:r>
          </a:p>
          <a:p>
            <a:r>
              <a:rPr lang="en-US" dirty="0" smtClean="0"/>
              <a:t>Partition –Thickness (Second-Degree) Burns</a:t>
            </a:r>
          </a:p>
          <a:p>
            <a:r>
              <a:rPr lang="en-US" dirty="0" smtClean="0"/>
              <a:t>Full-Thickness (Third-Degree) Burn</a:t>
            </a:r>
          </a:p>
          <a:p>
            <a:r>
              <a:rPr lang="en-US" dirty="0" smtClean="0"/>
              <a:t>Chemical Burns</a:t>
            </a:r>
          </a:p>
          <a:p>
            <a:r>
              <a:rPr lang="en-US" dirty="0" smtClean="0"/>
              <a:t>Electrical Burns</a:t>
            </a:r>
          </a:p>
          <a:p>
            <a:r>
              <a:rPr lang="en-US" dirty="0" smtClean="0"/>
              <a:t>Sunburn</a:t>
            </a:r>
          </a:p>
        </p:txBody>
      </p:sp>
    </p:spTree>
    <p:extLst>
      <p:ext uri="{BB962C8B-B14F-4D97-AF65-F5344CB8AC3E}">
        <p14:creationId xmlns:p14="http://schemas.microsoft.com/office/powerpoint/2010/main" val="14526708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Three Types of Burns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95" y="1854811"/>
            <a:ext cx="10475210" cy="3631406"/>
          </a:xfrm>
        </p:spPr>
      </p:pic>
    </p:spTree>
    <p:extLst>
      <p:ext uri="{BB962C8B-B14F-4D97-AF65-F5344CB8AC3E}">
        <p14:creationId xmlns:p14="http://schemas.microsoft.com/office/powerpoint/2010/main" val="9621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Superficial (First-Degree) </a:t>
            </a:r>
            <a:r>
              <a:rPr lang="en-US" dirty="0" smtClean="0"/>
              <a:t>Burns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“Mild” burns that will cause a painful reddening of the skin</a:t>
            </a:r>
          </a:p>
          <a:p>
            <a:pPr lvl="1"/>
            <a:r>
              <a:rPr lang="en-US" dirty="0" smtClean="0"/>
              <a:t>Ex: touching a hot baking dish fresh out of the oven</a:t>
            </a:r>
          </a:p>
          <a:p>
            <a:r>
              <a:rPr lang="en-US" dirty="0" smtClean="0"/>
              <a:t>They affect only the outer layer of the skin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Hold the burn under cold water, or apply a cool wet compress, until the pain passes</a:t>
            </a:r>
          </a:p>
          <a:p>
            <a:r>
              <a:rPr lang="en-US" dirty="0" smtClean="0"/>
              <a:t>Tip: be sure to get the victim away from the source of a burn before proceeding with treatment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727" y="182562"/>
            <a:ext cx="1711357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023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sz="3600" dirty="0"/>
              <a:t>Partition –Thickness (Second-Degree) </a:t>
            </a:r>
            <a:r>
              <a:rPr lang="en-US" sz="3600" dirty="0" smtClean="0"/>
              <a:t>Burns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938" y="2200909"/>
            <a:ext cx="10515600" cy="4351338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Affects the superficial layer of the skin, and the layer immediately below it</a:t>
            </a:r>
          </a:p>
          <a:p>
            <a:r>
              <a:rPr lang="en-US" dirty="0" smtClean="0"/>
              <a:t>More serious than a superficial burns, and include a reddening and blistering of the skin</a:t>
            </a:r>
          </a:p>
          <a:p>
            <a:pPr lvl="1"/>
            <a:r>
              <a:rPr lang="en-US" dirty="0" smtClean="0"/>
              <a:t>Example: being scalded by boiling water</a:t>
            </a:r>
          </a:p>
          <a:p>
            <a:r>
              <a:rPr lang="en-US" dirty="0" err="1" smtClean="0"/>
              <a:t>Treatement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Remove the person from the source of the burn</a:t>
            </a:r>
          </a:p>
          <a:p>
            <a:pPr lvl="1"/>
            <a:r>
              <a:rPr lang="en-US" dirty="0" smtClean="0"/>
              <a:t>Cool the burned area with cold, running water, until the pain is relieved</a:t>
            </a:r>
          </a:p>
          <a:p>
            <a:pPr lvl="1"/>
            <a:r>
              <a:rPr lang="en-US" dirty="0" smtClean="0"/>
              <a:t>Let the burn dry, then protect it with a loose, sterile gauze pad and bandage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10" y="110013"/>
            <a:ext cx="1882856" cy="18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Partial Thickness (Second-Degree) Burn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690688"/>
            <a:ext cx="3571578" cy="4780281"/>
          </a:xfrm>
        </p:spPr>
      </p:pic>
    </p:spTree>
    <p:extLst>
      <p:ext uri="{BB962C8B-B14F-4D97-AF65-F5344CB8AC3E}">
        <p14:creationId xmlns:p14="http://schemas.microsoft.com/office/powerpoint/2010/main" val="12853320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Full-Thickness (Third-Degree) </a:t>
            </a:r>
            <a:r>
              <a:rPr lang="en-US" dirty="0" smtClean="0"/>
              <a:t>Burn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99855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Incredibly serious</a:t>
            </a:r>
          </a:p>
          <a:p>
            <a:r>
              <a:rPr lang="en-US" dirty="0" smtClean="0"/>
              <a:t>Destroy the superficial and middle layers of the skin</a:t>
            </a:r>
          </a:p>
          <a:p>
            <a:pPr lvl="1"/>
            <a:r>
              <a:rPr lang="en-US" dirty="0" smtClean="0"/>
              <a:t>Examples: Exposure to open flames, electricity, or chemicals</a:t>
            </a:r>
          </a:p>
          <a:p>
            <a:r>
              <a:rPr lang="en-US" dirty="0" smtClean="0"/>
              <a:t>The skin may be burned away and the flesh charred</a:t>
            </a:r>
          </a:p>
          <a:p>
            <a:r>
              <a:rPr lang="en-US" dirty="0" smtClean="0"/>
              <a:t>If the nerves are damaged, the victim may feel no pain</a:t>
            </a:r>
          </a:p>
          <a:p>
            <a:r>
              <a:rPr lang="en-US" dirty="0" smtClean="0"/>
              <a:t>Do not try to remove any clothing</a:t>
            </a:r>
          </a:p>
          <a:p>
            <a:r>
              <a:rPr lang="en-US" dirty="0" smtClean="0"/>
              <a:t>Treatment:</a:t>
            </a:r>
          </a:p>
          <a:p>
            <a:pPr lvl="1"/>
            <a:r>
              <a:rPr lang="en-US" dirty="0" smtClean="0"/>
              <a:t>Cool the burn, cover the burned area with dry, sterile dressings, treat for shock, and seek immediate medical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823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Seek Immediate Medical Treatment if Burns: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Cause trouble breathing</a:t>
            </a:r>
          </a:p>
          <a:p>
            <a:r>
              <a:rPr lang="en-US" dirty="0" smtClean="0"/>
              <a:t>Cover more than one body part or a large surface</a:t>
            </a:r>
          </a:p>
          <a:p>
            <a:r>
              <a:rPr lang="en-US" dirty="0" smtClean="0"/>
              <a:t>Have caused possible burns to the airway (mouth and nose)</a:t>
            </a:r>
          </a:p>
          <a:p>
            <a:r>
              <a:rPr lang="en-US" dirty="0" smtClean="0"/>
              <a:t>Affect the head, neck, hands, feet, or genitalia</a:t>
            </a:r>
          </a:p>
          <a:p>
            <a:r>
              <a:rPr lang="en-US" dirty="0" smtClean="0"/>
              <a:t>Are full thickness, and the victim is:</a:t>
            </a:r>
          </a:p>
          <a:p>
            <a:pPr lvl="1"/>
            <a:r>
              <a:rPr lang="en-US" dirty="0" smtClean="0"/>
              <a:t>Younger than age 5 or older than the age of 60</a:t>
            </a:r>
          </a:p>
          <a:p>
            <a:r>
              <a:rPr lang="en-US" dirty="0" smtClean="0"/>
              <a:t>Are the result of chemicals, explosions, or electricity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0676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Chemical </a:t>
            </a:r>
            <a:r>
              <a:rPr lang="en-US" dirty="0" smtClean="0"/>
              <a:t>Burns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Exposure of the skin or eyes to substances that are strong acids or strong bases</a:t>
            </a:r>
          </a:p>
          <a:p>
            <a:pPr lvl="1"/>
            <a:r>
              <a:rPr lang="en-US" dirty="0" smtClean="0"/>
              <a:t>Examples: model glue, drain cleaner, metal cleaner, and battery acid</a:t>
            </a:r>
          </a:p>
          <a:p>
            <a:r>
              <a:rPr lang="en-US" dirty="0" smtClean="0"/>
              <a:t>Step 1: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 gloves to brush off chemicals from victim’s skin</a:t>
            </a:r>
          </a:p>
          <a:p>
            <a:pPr lvl="1"/>
            <a:r>
              <a:rPr lang="en-US" dirty="0" smtClean="0"/>
              <a:t>Remove the clothing of the victim that still has chemicals on it</a:t>
            </a:r>
          </a:p>
          <a:p>
            <a:pPr lvl="1"/>
            <a:r>
              <a:rPr lang="en-US" dirty="0" smtClean="0"/>
              <a:t>Do not contaminate yourself</a:t>
            </a:r>
          </a:p>
          <a:p>
            <a:r>
              <a:rPr lang="en-US" dirty="0" smtClean="0"/>
              <a:t>Step 2:</a:t>
            </a:r>
          </a:p>
          <a:p>
            <a:pPr lvl="1"/>
            <a:r>
              <a:rPr lang="en-US" dirty="0" smtClean="0"/>
              <a:t>Immediately flood the affected area with cool, clean water for at least 30 minutes</a:t>
            </a:r>
          </a:p>
        </p:txBody>
      </p:sp>
    </p:spTree>
    <p:extLst>
      <p:ext uri="{BB962C8B-B14F-4D97-AF65-F5344CB8AC3E}">
        <p14:creationId xmlns:p14="http://schemas.microsoft.com/office/powerpoint/2010/main" val="4608319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Chemical </a:t>
            </a:r>
            <a:r>
              <a:rPr lang="en-US" dirty="0" smtClean="0"/>
              <a:t>Burns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Step 3:</a:t>
            </a:r>
          </a:p>
          <a:p>
            <a:pPr lvl="1"/>
            <a:r>
              <a:rPr lang="en-US" dirty="0" smtClean="0"/>
              <a:t>If the chemical is in the eye, flush the eye with clean water, acting as quickly as possible</a:t>
            </a:r>
          </a:p>
          <a:p>
            <a:pPr lvl="1"/>
            <a:r>
              <a:rPr lang="en-US" dirty="0" smtClean="0"/>
              <a:t>Continue for at least 15 min or until medical professionals arrive</a:t>
            </a:r>
          </a:p>
          <a:p>
            <a:r>
              <a:rPr lang="en-US" dirty="0" smtClean="0"/>
              <a:t>Step 4:</a:t>
            </a:r>
          </a:p>
          <a:p>
            <a:pPr lvl="1"/>
            <a:r>
              <a:rPr lang="en-US" dirty="0" smtClean="0"/>
              <a:t>Cover the burns loosely with sterile dressing or gauze</a:t>
            </a:r>
          </a:p>
          <a:p>
            <a:r>
              <a:rPr lang="en-US" dirty="0" smtClean="0"/>
              <a:t>Step 5:</a:t>
            </a:r>
          </a:p>
          <a:p>
            <a:pPr lvl="1"/>
            <a:r>
              <a:rPr lang="en-US" dirty="0" smtClean="0"/>
              <a:t>Get medical help by calling 911</a:t>
            </a:r>
          </a:p>
          <a:p>
            <a:pPr lvl="1"/>
            <a:r>
              <a:rPr lang="en-US" dirty="0" smtClean="0"/>
              <a:t>If you know the name of the chemical, provide it to the emergency workers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5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Provide Urgent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Urgent situation require smart and timely action</a:t>
            </a:r>
          </a:p>
          <a:p>
            <a:pPr lvl="1"/>
            <a:r>
              <a:rPr lang="en-US" dirty="0" smtClean="0"/>
              <a:t>Consider </a:t>
            </a:r>
            <a:r>
              <a:rPr lang="en-US" b="1" dirty="0" smtClean="0">
                <a:solidFill>
                  <a:srgbClr val="FF0000"/>
                </a:solidFill>
              </a:rPr>
              <a:t>Breathing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Bleeding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first</a:t>
            </a:r>
          </a:p>
          <a:p>
            <a:pPr lvl="1"/>
            <a:r>
              <a:rPr lang="en-US" dirty="0" smtClean="0"/>
              <a:t>Check for </a:t>
            </a:r>
            <a:r>
              <a:rPr lang="en-US" dirty="0"/>
              <a:t>a</a:t>
            </a:r>
            <a:r>
              <a:rPr lang="en-US" dirty="0" smtClean="0"/>
              <a:t> pulse</a:t>
            </a:r>
          </a:p>
          <a:p>
            <a:r>
              <a:rPr lang="en-US" dirty="0" smtClean="0"/>
              <a:t>Breathing</a:t>
            </a:r>
          </a:p>
          <a:p>
            <a:pPr lvl="1"/>
            <a:r>
              <a:rPr lang="en-US" dirty="0" smtClean="0"/>
              <a:t>Conscious or Unconscious</a:t>
            </a:r>
          </a:p>
          <a:p>
            <a:pPr lvl="2"/>
            <a:r>
              <a:rPr lang="en-US" dirty="0" smtClean="0"/>
              <a:t>Check the person to see if they are conscious</a:t>
            </a:r>
          </a:p>
          <a:p>
            <a:pPr lvl="3"/>
            <a:r>
              <a:rPr lang="en-US" dirty="0" smtClean="0"/>
              <a:t>Tap them gently and ask if they need help</a:t>
            </a:r>
          </a:p>
          <a:p>
            <a:pPr lvl="2"/>
            <a:r>
              <a:rPr lang="en-US" dirty="0" smtClean="0"/>
              <a:t>If unconscious, open the airway</a:t>
            </a:r>
          </a:p>
          <a:p>
            <a:pPr lvl="3"/>
            <a:r>
              <a:rPr lang="en-US" dirty="0" smtClean="0"/>
              <a:t>Tilt the head and lift up the chin</a:t>
            </a:r>
          </a:p>
          <a:p>
            <a:pPr lvl="3"/>
            <a:r>
              <a:rPr lang="en-US" dirty="0" smtClean="0"/>
              <a:t>Watch the chest and listen for breaths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453" y="2421925"/>
            <a:ext cx="5531336" cy="29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38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Electrical </a:t>
            </a:r>
            <a:r>
              <a:rPr lang="en-US" dirty="0" smtClean="0"/>
              <a:t>Burns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Too much electricity can even stop the heart from beating correctly</a:t>
            </a:r>
          </a:p>
          <a:p>
            <a:r>
              <a:rPr lang="en-US" dirty="0" smtClean="0"/>
              <a:t>Superficial and partial-thickness burns may look like burns from too much heat, and the skin may be charred</a:t>
            </a:r>
          </a:p>
          <a:p>
            <a:r>
              <a:rPr lang="en-US" dirty="0" smtClean="0"/>
              <a:t>Full-thickness electrical burns may not leave charred skin, the skin can look leathery, white, and hard to the touch</a:t>
            </a:r>
          </a:p>
          <a:p>
            <a:r>
              <a:rPr lang="en-US" dirty="0" smtClean="0"/>
              <a:t>Shut off the source of the power and call an ambulance immediately</a:t>
            </a:r>
          </a:p>
          <a:p>
            <a:pPr lvl="1"/>
            <a:r>
              <a:rPr lang="en-US" dirty="0" smtClean="0"/>
              <a:t>Step 1 – perform CPR if the victim is not breathing</a:t>
            </a:r>
          </a:p>
          <a:p>
            <a:pPr lvl="1"/>
            <a:r>
              <a:rPr lang="en-US" dirty="0" smtClean="0"/>
              <a:t>Step 2 – cover the burns with sterile gauze pads, cool the burns</a:t>
            </a:r>
          </a:p>
          <a:p>
            <a:pPr lvl="1"/>
            <a:r>
              <a:rPr lang="en-US" dirty="0" smtClean="0"/>
              <a:t>Step 3 – treat for shock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558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Sunburn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2024"/>
            <a:ext cx="10515600" cy="5158154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Most commonly type of first-degree burn, but prolonged exposure outdoors can lead to a second-degree burn</a:t>
            </a:r>
          </a:p>
          <a:p>
            <a:r>
              <a:rPr lang="en-US" dirty="0" smtClean="0"/>
              <a:t>Repeated sunburns over a long period of time can cause skin damage and increase the risk of skin cancer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Use a damp or wet cloth</a:t>
            </a:r>
          </a:p>
          <a:p>
            <a:pPr lvl="1"/>
            <a:r>
              <a:rPr lang="en-US" dirty="0" smtClean="0"/>
              <a:t>Change the cloth frequently</a:t>
            </a:r>
          </a:p>
          <a:p>
            <a:pPr lvl="1"/>
            <a:r>
              <a:rPr lang="en-US" dirty="0" smtClean="0"/>
              <a:t>Move the victim into the shade to prevent further injury</a:t>
            </a:r>
          </a:p>
          <a:p>
            <a:r>
              <a:rPr lang="en-US" dirty="0" smtClean="0"/>
              <a:t>Best treatment is prevention</a:t>
            </a:r>
          </a:p>
          <a:p>
            <a:pPr lvl="1"/>
            <a:r>
              <a:rPr lang="en-US" dirty="0" smtClean="0"/>
              <a:t>use sunscreen (SPF 15+) about a half-hour before sunlight exposure, and re-apply every two hours</a:t>
            </a:r>
          </a:p>
          <a:p>
            <a:pPr lvl="1"/>
            <a:r>
              <a:rPr lang="en-US" dirty="0" smtClean="0"/>
              <a:t>Recommend clothing: broad-brimmed hat, long-sleeve shirt, and long pants</a:t>
            </a:r>
          </a:p>
        </p:txBody>
      </p:sp>
    </p:spTree>
    <p:extLst>
      <p:ext uri="{BB962C8B-B14F-4D97-AF65-F5344CB8AC3E}">
        <p14:creationId xmlns:p14="http://schemas.microsoft.com/office/powerpoint/2010/main" val="16144137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Burns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Superficial (First-Degree) Burns</a:t>
            </a:r>
          </a:p>
          <a:p>
            <a:r>
              <a:rPr lang="en-US" dirty="0" smtClean="0"/>
              <a:t>Partition –Thickness (Second-Degree) Burns</a:t>
            </a:r>
          </a:p>
          <a:p>
            <a:r>
              <a:rPr lang="en-US" dirty="0" smtClean="0"/>
              <a:t>Chemical Burns</a:t>
            </a:r>
          </a:p>
          <a:p>
            <a:r>
              <a:rPr lang="en-US" dirty="0" smtClean="0"/>
              <a:t>Electrical Burns</a:t>
            </a:r>
          </a:p>
        </p:txBody>
      </p:sp>
    </p:spTree>
    <p:extLst>
      <p:ext uri="{BB962C8B-B14F-4D97-AF65-F5344CB8AC3E}">
        <p14:creationId xmlns:p14="http://schemas.microsoft.com/office/powerpoint/2010/main" val="11745139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Other First-Aid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 numCol="2"/>
          <a:lstStyle/>
          <a:p>
            <a:r>
              <a:rPr lang="en-US" dirty="0" smtClean="0"/>
              <a:t>Fainting</a:t>
            </a:r>
          </a:p>
          <a:p>
            <a:r>
              <a:rPr lang="en-US" dirty="0" smtClean="0"/>
              <a:t>Loss of Consciousness</a:t>
            </a:r>
          </a:p>
          <a:p>
            <a:r>
              <a:rPr lang="en-US" dirty="0" smtClean="0"/>
              <a:t>Seizures</a:t>
            </a:r>
          </a:p>
          <a:p>
            <a:r>
              <a:rPr lang="en-US" dirty="0" smtClean="0"/>
              <a:t>Diabetes</a:t>
            </a:r>
          </a:p>
          <a:p>
            <a:r>
              <a:rPr lang="en-US" dirty="0" smtClean="0"/>
              <a:t>Foreign Object in the Eye</a:t>
            </a:r>
          </a:p>
          <a:p>
            <a:endParaRPr lang="en-US" dirty="0" smtClean="0"/>
          </a:p>
          <a:p>
            <a:r>
              <a:rPr lang="en-US" dirty="0" smtClean="0"/>
              <a:t>Nosebleeds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Dental Injuries</a:t>
            </a:r>
          </a:p>
          <a:p>
            <a:r>
              <a:rPr lang="en-US" dirty="0" smtClean="0"/>
              <a:t>Puncture Wounds</a:t>
            </a:r>
          </a:p>
          <a:p>
            <a:r>
              <a:rPr lang="en-US" dirty="0" smtClean="0"/>
              <a:t>Bites and Stings</a:t>
            </a:r>
          </a:p>
        </p:txBody>
      </p:sp>
    </p:spTree>
    <p:extLst>
      <p:ext uri="{BB962C8B-B14F-4D97-AF65-F5344CB8AC3E}">
        <p14:creationId xmlns:p14="http://schemas.microsoft.com/office/powerpoint/2010/main" val="14119084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Fainting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Fainting is a brief loss of consciousness </a:t>
            </a:r>
          </a:p>
          <a:p>
            <a:r>
              <a:rPr lang="en-US" dirty="0" smtClean="0"/>
              <a:t>Caused by a temporary loss of blood flow to the brain</a:t>
            </a:r>
          </a:p>
          <a:p>
            <a:pPr lvl="1"/>
            <a:r>
              <a:rPr lang="en-US" dirty="0" smtClean="0"/>
              <a:t>Causes: getting up too quickly, overheating or dehydration, emotional stress, or severe pain</a:t>
            </a:r>
          </a:p>
          <a:p>
            <a:r>
              <a:rPr lang="en-US" dirty="0" smtClean="0"/>
              <a:t>Occurs suddenly, there are a few signs:</a:t>
            </a:r>
          </a:p>
          <a:p>
            <a:pPr lvl="1"/>
            <a:r>
              <a:rPr lang="en-US" dirty="0" smtClean="0"/>
              <a:t>Dizziness, nausea, paleness, sweating, </a:t>
            </a:r>
            <a:r>
              <a:rPr lang="en-US" dirty="0" err="1" smtClean="0"/>
              <a:t>nubmness</a:t>
            </a:r>
            <a:r>
              <a:rPr lang="en-US" dirty="0" smtClean="0"/>
              <a:t>, and tingling of hands/feet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victim </a:t>
            </a:r>
            <a:r>
              <a:rPr lang="en-US" dirty="0" smtClean="0"/>
              <a:t>may fall to the 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743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Fainting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4276"/>
            <a:ext cx="10515600" cy="4351338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Anyone who has fainted should be encouraged to stay lying down until they awaken and feels better</a:t>
            </a:r>
          </a:p>
          <a:p>
            <a:pPr lvl="1"/>
            <a:r>
              <a:rPr lang="en-US" dirty="0" smtClean="0"/>
              <a:t>Raise the feet and legs about 12 inches</a:t>
            </a:r>
          </a:p>
          <a:p>
            <a:pPr lvl="1"/>
            <a:r>
              <a:rPr lang="en-US" dirty="0" smtClean="0"/>
              <a:t>Make sure the person’s breathing passage (airway) stays open</a:t>
            </a:r>
          </a:p>
          <a:p>
            <a:pPr lvl="2"/>
            <a:r>
              <a:rPr lang="en-US" dirty="0" smtClean="0"/>
              <a:t>If the victim begins to vomit, turn the </a:t>
            </a:r>
            <a:r>
              <a:rPr lang="en-US" dirty="0" err="1" smtClean="0"/>
              <a:t>perosn</a:t>
            </a:r>
            <a:r>
              <a:rPr lang="en-US" dirty="0" smtClean="0"/>
              <a:t> onto one side and keep the airway clear</a:t>
            </a:r>
          </a:p>
          <a:p>
            <a:pPr lvl="1"/>
            <a:r>
              <a:rPr lang="en-US" dirty="0" smtClean="0"/>
              <a:t>If the person is alert enough, and </a:t>
            </a:r>
            <a:r>
              <a:rPr lang="en-US" dirty="0" err="1" smtClean="0"/>
              <a:t>possilby</a:t>
            </a:r>
            <a:r>
              <a:rPr lang="en-US" dirty="0" smtClean="0"/>
              <a:t> dehydrated, give fluids to drink</a:t>
            </a:r>
          </a:p>
          <a:p>
            <a:pPr lvl="1"/>
            <a:r>
              <a:rPr lang="en-US" dirty="0" smtClean="0"/>
              <a:t>If the person does not awaken within two minutes, or fully recover after a few minutes, get medical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956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041"/>
            <a:ext cx="10515600" cy="1325563"/>
          </a:xfrm>
          <a:solidFill>
            <a:schemeClr val="accent3"/>
          </a:solidFill>
        </p:spPr>
        <p:txBody>
          <a:bodyPr/>
          <a:lstStyle/>
          <a:p>
            <a:r>
              <a:rPr lang="en-US" dirty="0"/>
              <a:t>Loss of </a:t>
            </a:r>
            <a:r>
              <a:rPr lang="en-US" dirty="0" smtClean="0"/>
              <a:t>Consciousness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8604"/>
            <a:ext cx="10515600" cy="4351338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Loss of consciousness for more than two minutes is a serious medical condition</a:t>
            </a:r>
          </a:p>
          <a:p>
            <a:r>
              <a:rPr lang="en-US" dirty="0" smtClean="0"/>
              <a:t>Look for an emergency medical ID bracelet or necklace, or an information card that identifies health problems</a:t>
            </a:r>
          </a:p>
          <a:p>
            <a:r>
              <a:rPr lang="en-US" dirty="0" smtClean="0"/>
              <a:t>Call 911 if the person is </a:t>
            </a:r>
            <a:r>
              <a:rPr lang="en-US" dirty="0" err="1" smtClean="0"/>
              <a:t>unconcious</a:t>
            </a:r>
            <a:r>
              <a:rPr lang="en-US" dirty="0" smtClean="0"/>
              <a:t> </a:t>
            </a:r>
            <a:r>
              <a:rPr lang="en-US" dirty="0" smtClean="0"/>
              <a:t>for man than two minutes</a:t>
            </a:r>
          </a:p>
          <a:p>
            <a:r>
              <a:rPr lang="en-US" dirty="0" smtClean="0"/>
              <a:t>If there was an accident, protect the victim’s head and neck</a:t>
            </a:r>
          </a:p>
          <a:p>
            <a:r>
              <a:rPr lang="en-US" dirty="0" smtClean="0"/>
              <a:t>If there was no accident, look for evidence of poisoning or drug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145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Seizures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2828"/>
            <a:ext cx="10515600" cy="4351338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Change in awareness or behavior is caused by abnormal electrical activity in the brain</a:t>
            </a:r>
          </a:p>
          <a:p>
            <a:r>
              <a:rPr lang="en-US" dirty="0" smtClean="0"/>
              <a:t>In children over 6 and adults, seizures are usually due to epilepsy (a disorder of the brain)</a:t>
            </a:r>
          </a:p>
          <a:p>
            <a:r>
              <a:rPr lang="en-US" dirty="0" smtClean="0"/>
              <a:t>Can occur in a person who is suffering from a head injury, brain tumor, stroke, electrical shock, a high fever, low blood sugar, etc.</a:t>
            </a:r>
          </a:p>
          <a:p>
            <a:r>
              <a:rPr lang="en-US" dirty="0" smtClean="0"/>
              <a:t>There is no first-aid measure that will stop a seizure, you can provide good first aid by protecting the person from being injured, during a </a:t>
            </a:r>
            <a:r>
              <a:rPr lang="en-US" dirty="0" smtClean="0"/>
              <a:t>seizure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42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Seizures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2"/>
            <a:ext cx="10515600" cy="4351338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Step 1: move away furniture that could cause injury, avoid moving the person unless there is </a:t>
            </a:r>
            <a:r>
              <a:rPr lang="en-US" sz="2000" dirty="0" smtClean="0"/>
              <a:t>potential </a:t>
            </a:r>
            <a:r>
              <a:rPr lang="en-US" sz="2000" dirty="0" smtClean="0"/>
              <a:t>danger nearby (stairway or pool)</a:t>
            </a:r>
          </a:p>
          <a:p>
            <a:r>
              <a:rPr lang="en-US" sz="2000" dirty="0" smtClean="0"/>
              <a:t>Step 2: Loosen tight clothing around neck and waist</a:t>
            </a:r>
          </a:p>
          <a:p>
            <a:r>
              <a:rPr lang="en-US" sz="2000" dirty="0" smtClean="0"/>
              <a:t>Step 3: Do NOT try to hold the person</a:t>
            </a:r>
          </a:p>
          <a:p>
            <a:r>
              <a:rPr lang="en-US" sz="2000" dirty="0" smtClean="0"/>
              <a:t>Step 4: Do not force </a:t>
            </a:r>
            <a:r>
              <a:rPr lang="en-US" sz="2000" dirty="0" smtClean="0"/>
              <a:t>anything </a:t>
            </a:r>
            <a:r>
              <a:rPr lang="en-US" sz="2000" dirty="0" smtClean="0"/>
              <a:t>into the mouth or between the </a:t>
            </a:r>
            <a:r>
              <a:rPr lang="en-US" sz="2000" dirty="0" smtClean="0"/>
              <a:t>teeth</a:t>
            </a:r>
            <a:endParaRPr lang="en-US" sz="2000" dirty="0" smtClean="0"/>
          </a:p>
          <a:p>
            <a:r>
              <a:rPr lang="en-US" sz="2000" dirty="0" smtClean="0"/>
              <a:t>Step 5: Make sure the airway remains open</a:t>
            </a:r>
          </a:p>
          <a:p>
            <a:r>
              <a:rPr lang="en-US" sz="2000" dirty="0" smtClean="0"/>
              <a:t>Step 6: When the seizure is over, place the person in a recovery </a:t>
            </a:r>
            <a:r>
              <a:rPr lang="en-US" sz="2000" dirty="0" smtClean="0"/>
              <a:t>position</a:t>
            </a:r>
            <a:endParaRPr lang="en-US" sz="2000" dirty="0" smtClean="0"/>
          </a:p>
          <a:p>
            <a:r>
              <a:rPr lang="en-US" sz="2000" dirty="0" smtClean="0"/>
              <a:t>Step 7: Let the person rest</a:t>
            </a:r>
          </a:p>
          <a:p>
            <a:r>
              <a:rPr lang="en-US" sz="2000" dirty="0" smtClean="0"/>
              <a:t>Step 8: If the person is not know to have epilepsy, if the serious lasts more than 5 </a:t>
            </a:r>
            <a:r>
              <a:rPr lang="en-US" sz="2000" dirty="0" smtClean="0"/>
              <a:t>minutes, </a:t>
            </a:r>
            <a:r>
              <a:rPr lang="en-US" sz="2000" dirty="0" smtClean="0"/>
              <a:t>or is slow to recover, call 911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75011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Seizure</a:t>
            </a:r>
            <a:br>
              <a:rPr lang="en-US" dirty="0" smtClean="0"/>
            </a:br>
            <a:r>
              <a:rPr lang="en-US" dirty="0" smtClean="0"/>
              <a:t>Recovery Position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6000"/>
            <a:ext cx="46228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4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Provide Urgent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Bleeding</a:t>
            </a:r>
          </a:p>
          <a:p>
            <a:pPr lvl="1"/>
            <a:r>
              <a:rPr lang="en-US" dirty="0" smtClean="0"/>
              <a:t>Is there severe bleeding?</a:t>
            </a:r>
          </a:p>
          <a:p>
            <a:pPr lvl="1"/>
            <a:r>
              <a:rPr lang="en-US" dirty="0" smtClean="0"/>
              <a:t>Check clothes for bleeding</a:t>
            </a:r>
          </a:p>
          <a:p>
            <a:r>
              <a:rPr lang="en-US" dirty="0" smtClean="0"/>
              <a:t>Are there other contributing factors?</a:t>
            </a:r>
          </a:p>
          <a:p>
            <a:pPr lvl="1"/>
            <a:r>
              <a:rPr lang="en-US" dirty="0" smtClean="0"/>
              <a:t>Medical Information Records</a:t>
            </a:r>
          </a:p>
          <a:p>
            <a:pPr lvl="2"/>
            <a:r>
              <a:rPr lang="en-US" dirty="0" smtClean="0"/>
              <a:t>Example: allergies, diabetes, asthma,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107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A disorder impairing the body’s ability to control its blood sugar level</a:t>
            </a:r>
          </a:p>
          <a:p>
            <a:pPr lvl="1"/>
            <a:r>
              <a:rPr lang="en-US" dirty="0" smtClean="0"/>
              <a:t>Some conditions require injections of the hormone Insulin, which helps the body use sugar for energy</a:t>
            </a:r>
          </a:p>
          <a:p>
            <a:pPr lvl="1"/>
            <a:r>
              <a:rPr lang="en-US" dirty="0" smtClean="0"/>
              <a:t>People who use insulin must maintain a proper sugar level</a:t>
            </a:r>
          </a:p>
          <a:p>
            <a:r>
              <a:rPr lang="en-US" dirty="0" smtClean="0"/>
              <a:t>When a diabetic has a blood-sugar level that is too high or too low, the person can become unconscious</a:t>
            </a:r>
          </a:p>
          <a:p>
            <a:pPr lvl="1"/>
            <a:r>
              <a:rPr lang="en-US" dirty="0" smtClean="0"/>
              <a:t>Low blood sugar (hypoglycemia) is extremely dangerous and can cause permanent brain damage if not </a:t>
            </a:r>
            <a:r>
              <a:rPr lang="en-US" dirty="0" smtClean="0"/>
              <a:t>treated </a:t>
            </a:r>
            <a:r>
              <a:rPr lang="en-US" dirty="0" smtClean="0"/>
              <a:t>quickly</a:t>
            </a:r>
          </a:p>
          <a:p>
            <a:r>
              <a:rPr lang="en-US" dirty="0" smtClean="0"/>
              <a:t>A diabetic person may be wearing a medical ID necklace/bracelet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816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Warning Signs:</a:t>
            </a:r>
          </a:p>
          <a:p>
            <a:pPr lvl="1"/>
            <a:r>
              <a:rPr lang="en-US" dirty="0" smtClean="0"/>
              <a:t>Hypoglycemia: </a:t>
            </a:r>
            <a:r>
              <a:rPr lang="en-US" dirty="0" smtClean="0"/>
              <a:t>headache, sweating, pale and moist skin, weakness, dizziness, shallow breathing, and a rapid pulse</a:t>
            </a:r>
          </a:p>
          <a:p>
            <a:pPr lvl="1"/>
            <a:r>
              <a:rPr lang="en-US" dirty="0" smtClean="0"/>
              <a:t>Hyperglycemia: extreme thirst, frequent urination, drowsiness, lack of appetite, and labored breathing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69978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Foreign Object in the </a:t>
            </a:r>
            <a:r>
              <a:rPr lang="en-US" dirty="0" smtClean="0"/>
              <a:t>Eye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5306"/>
            <a:ext cx="10515600" cy="4813384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Something in the eyes is not just painful – it could endanger eyesight</a:t>
            </a:r>
          </a:p>
          <a:p>
            <a:r>
              <a:rPr lang="en-US" sz="2400" dirty="0" smtClean="0"/>
              <a:t>Always wear safety glasses or goggles when using power tools, lawn, and garden equipment</a:t>
            </a:r>
          </a:p>
          <a:p>
            <a:r>
              <a:rPr lang="en-US" sz="2400" dirty="0" smtClean="0"/>
              <a:t>Avoid fumes from cleaning agents from burning your eyes</a:t>
            </a:r>
          </a:p>
          <a:p>
            <a:r>
              <a:rPr lang="en-US" sz="2400" dirty="0" smtClean="0"/>
              <a:t>If a foreign </a:t>
            </a:r>
            <a:r>
              <a:rPr lang="en-US" sz="2400" dirty="0" smtClean="0"/>
              <a:t>object </a:t>
            </a:r>
            <a:r>
              <a:rPr lang="en-US" sz="2400" dirty="0" smtClean="0"/>
              <a:t>gets in the eye, do NOT rub the eye, as you could damage the eye</a:t>
            </a:r>
          </a:p>
          <a:p>
            <a:r>
              <a:rPr lang="en-US" sz="2400" dirty="0" smtClean="0"/>
              <a:t>Have the </a:t>
            </a:r>
            <a:r>
              <a:rPr lang="en-US" sz="2400" dirty="0" smtClean="0"/>
              <a:t>person </a:t>
            </a:r>
            <a:r>
              <a:rPr lang="en-US" sz="2400" dirty="0" smtClean="0"/>
              <a:t>blink the eyes, and then try to flush out the </a:t>
            </a:r>
            <a:r>
              <a:rPr lang="en-US" sz="2400" dirty="0" smtClean="0"/>
              <a:t>foreign </a:t>
            </a:r>
            <a:r>
              <a:rPr lang="en-US" sz="2400" dirty="0" smtClean="0"/>
              <a:t>particles with clean running water, or clean glass/bottle</a:t>
            </a:r>
          </a:p>
          <a:p>
            <a:r>
              <a:rPr lang="en-US" sz="2400" dirty="0" smtClean="0"/>
              <a:t>If the object does not wash out, it must be treated by a </a:t>
            </a:r>
            <a:r>
              <a:rPr lang="en-US" sz="2400" dirty="0" smtClean="0"/>
              <a:t>physician</a:t>
            </a:r>
            <a:endParaRPr lang="en-US" sz="2400" dirty="0" smtClean="0"/>
          </a:p>
          <a:p>
            <a:pPr lvl="1"/>
            <a:r>
              <a:rPr lang="en-US" sz="2000" dirty="0" smtClean="0"/>
              <a:t>Stabilize the eye with a dry, sterile gauze pad</a:t>
            </a:r>
          </a:p>
          <a:p>
            <a:pPr lvl="1"/>
            <a:r>
              <a:rPr lang="en-US" sz="2000" dirty="0" smtClean="0"/>
              <a:t>Take the person to a doctor</a:t>
            </a:r>
          </a:p>
        </p:txBody>
      </p:sp>
    </p:spTree>
    <p:extLst>
      <p:ext uri="{BB962C8B-B14F-4D97-AF65-F5344CB8AC3E}">
        <p14:creationId xmlns:p14="http://schemas.microsoft.com/office/powerpoint/2010/main" val="11884429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Nosebleeds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026"/>
            <a:ext cx="10515600" cy="526181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Nosebleeds look bad, but normally they are not serious, and usually stop in a few minutes</a:t>
            </a:r>
          </a:p>
          <a:p>
            <a:r>
              <a:rPr lang="en-US" sz="2400" dirty="0" smtClean="0"/>
              <a:t>The </a:t>
            </a:r>
            <a:r>
              <a:rPr lang="en-US" sz="2400" dirty="0" smtClean="0"/>
              <a:t>bleeding </a:t>
            </a:r>
            <a:r>
              <a:rPr lang="en-US" sz="2400" dirty="0" smtClean="0"/>
              <a:t>usually results from a small vein in the nose and can be caused by </a:t>
            </a:r>
            <a:r>
              <a:rPr lang="en-US" sz="2400" dirty="0" smtClean="0"/>
              <a:t>irritation</a:t>
            </a:r>
            <a:endParaRPr lang="en-US" sz="2400" dirty="0" smtClean="0"/>
          </a:p>
          <a:p>
            <a:pPr lvl="1"/>
            <a:r>
              <a:rPr lang="en-US" dirty="0" smtClean="0"/>
              <a:t>Colds, allergies, picking, cold and dry weather, and overuse of nose spray</a:t>
            </a:r>
          </a:p>
          <a:p>
            <a:r>
              <a:rPr lang="en-US" sz="2400" dirty="0" smtClean="0"/>
              <a:t>Treatment:</a:t>
            </a:r>
          </a:p>
          <a:p>
            <a:pPr lvl="1"/>
            <a:r>
              <a:rPr lang="en-US" dirty="0" smtClean="0"/>
              <a:t>Have the victim sit leaning slightly forward so that the blood does not run down the throat</a:t>
            </a:r>
          </a:p>
          <a:p>
            <a:pPr lvl="1"/>
            <a:r>
              <a:rPr lang="en-US" dirty="0" smtClean="0"/>
              <a:t>Ask the person to pinch the nose firmly but gently, and apply the pressure on the upper lip, just below the nose</a:t>
            </a:r>
          </a:p>
          <a:p>
            <a:pPr lvl="1"/>
            <a:r>
              <a:rPr lang="en-US" dirty="0" smtClean="0"/>
              <a:t>Apply a cold compress to the nose and </a:t>
            </a:r>
            <a:r>
              <a:rPr lang="en-US" dirty="0" smtClean="0"/>
              <a:t>surrounding </a:t>
            </a:r>
            <a:r>
              <a:rPr lang="en-US" dirty="0" smtClean="0"/>
              <a:t>area</a:t>
            </a:r>
          </a:p>
          <a:p>
            <a:pPr lvl="1"/>
            <a:r>
              <a:rPr lang="en-US" dirty="0" smtClean="0"/>
              <a:t>After 10 min, check if the bleeding has stopped, if after 15 min the bleeding continues, then seek medical attention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212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Abdominal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Many causes that could be harmless (upset stomach) or dangerous (appendicitis)</a:t>
            </a:r>
          </a:p>
          <a:p>
            <a:r>
              <a:rPr lang="en-US" dirty="0" smtClean="0"/>
              <a:t>Always take complaints about abdominal pain seriously</a:t>
            </a:r>
          </a:p>
          <a:p>
            <a:r>
              <a:rPr lang="en-US" dirty="0" smtClean="0"/>
              <a:t>Watch the person for increasing pain or changes in levels of consciousness</a:t>
            </a:r>
          </a:p>
          <a:p>
            <a:r>
              <a:rPr lang="en-US" dirty="0" smtClean="0"/>
              <a:t>Appendicitis: First there is a loss of appetite, pain in the lower right quadrant, then nausea and vomiting</a:t>
            </a:r>
          </a:p>
          <a:p>
            <a:pPr lvl="1"/>
            <a:r>
              <a:rPr lang="en-US" dirty="0" smtClean="0"/>
              <a:t>Do not let the person eat or drink, call 911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88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Poisonous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701"/>
            <a:ext cx="10515600" cy="4719887"/>
          </a:xfrm>
          <a:solidFill>
            <a:schemeClr val="accent5"/>
          </a:solidFill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Poison Ivy, Poison Oak, and Poison Sumac produce oily sap that irritates the skin of most people</a:t>
            </a:r>
          </a:p>
          <a:p>
            <a:r>
              <a:rPr lang="en-US" sz="2400" dirty="0" smtClean="0"/>
              <a:t>It can spread to other parts of the body and cause a rash with redness, blisters, swelling, itching, burning, fever, and fever</a:t>
            </a:r>
          </a:p>
          <a:p>
            <a:r>
              <a:rPr lang="en-US" sz="2400" dirty="0" smtClean="0"/>
              <a:t>The </a:t>
            </a:r>
            <a:r>
              <a:rPr lang="en-US" sz="2400" dirty="0" smtClean="0"/>
              <a:t>severity </a:t>
            </a:r>
            <a:r>
              <a:rPr lang="en-US" sz="2400" dirty="0" smtClean="0"/>
              <a:t>of the reaction depends on the the individual and the extent of the exposure</a:t>
            </a:r>
          </a:p>
          <a:p>
            <a:r>
              <a:rPr lang="en-US" sz="2400" dirty="0" smtClean="0"/>
              <a:t>The best form of prevention is to learn how to recognize the poisonous plants and avoid contact</a:t>
            </a:r>
          </a:p>
          <a:p>
            <a:r>
              <a:rPr lang="en-US" sz="2400" dirty="0" smtClean="0"/>
              <a:t>The plants must be on your skin for 10-20 minutes before it starts to cause problems</a:t>
            </a:r>
          </a:p>
          <a:p>
            <a:pPr lvl="1"/>
            <a:r>
              <a:rPr lang="en-US" sz="2000" dirty="0" smtClean="0"/>
              <a:t>If you think you touched a poisonous plant: immediately stop to wash the exposed area with soap and water, wipe with rubbing alcohol and apply calamine</a:t>
            </a:r>
          </a:p>
          <a:p>
            <a:pPr lvl="1"/>
            <a:r>
              <a:rPr lang="en-US" sz="2000" dirty="0" smtClean="0"/>
              <a:t>If the reaction is severe or the </a:t>
            </a:r>
            <a:r>
              <a:rPr lang="en-US" sz="2000" dirty="0" smtClean="0"/>
              <a:t>genitals </a:t>
            </a:r>
            <a:r>
              <a:rPr lang="en-US" sz="2000" dirty="0" smtClean="0"/>
              <a:t>are affected, seek medical attention</a:t>
            </a:r>
          </a:p>
          <a:p>
            <a:pPr lvl="1"/>
            <a:r>
              <a:rPr lang="en-US" sz="2000" dirty="0" smtClean="0"/>
              <a:t>Be sure to change your clothes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1265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29" y="1051436"/>
            <a:ext cx="7097963" cy="499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602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Dental </a:t>
            </a:r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A blow to the face can knock out a tooth or break a jaw</a:t>
            </a:r>
          </a:p>
          <a:p>
            <a:r>
              <a:rPr lang="en-US" dirty="0" smtClean="0"/>
              <a:t>An affected tooth with pain, fever, or swelling can be just as serious</a:t>
            </a:r>
          </a:p>
          <a:p>
            <a:r>
              <a:rPr lang="en-US" dirty="0" smtClean="0"/>
              <a:t>Braces and Retainers</a:t>
            </a:r>
          </a:p>
          <a:p>
            <a:pPr lvl="1"/>
            <a:r>
              <a:rPr lang="en-US" dirty="0" smtClean="0"/>
              <a:t>If a wire is causing irritation, cover the end of the wire with a small cotton ball or gauze</a:t>
            </a:r>
          </a:p>
          <a:p>
            <a:pPr lvl="1"/>
            <a:r>
              <a:rPr lang="en-US" dirty="0" smtClean="0"/>
              <a:t>If the wire is embedded in the cheek, tongue, or gum, do NOT attempt to remove it, see the dentist immediately</a:t>
            </a:r>
          </a:p>
          <a:p>
            <a:r>
              <a:rPr lang="en-US" dirty="0" smtClean="0"/>
              <a:t>Bitten Lip or Tongue</a:t>
            </a:r>
          </a:p>
          <a:p>
            <a:pPr lvl="1"/>
            <a:r>
              <a:rPr lang="en-US" dirty="0" smtClean="0"/>
              <a:t>Apply direct </a:t>
            </a:r>
            <a:r>
              <a:rPr lang="en-US" dirty="0" smtClean="0"/>
              <a:t>pressure </a:t>
            </a:r>
            <a:r>
              <a:rPr lang="en-US" dirty="0" smtClean="0"/>
              <a:t>to the bleeding area with a clean cloth</a:t>
            </a:r>
          </a:p>
          <a:p>
            <a:pPr lvl="1"/>
            <a:r>
              <a:rPr lang="en-US" dirty="0" smtClean="0"/>
              <a:t>If there is swelling, apply a cold, wet cloth or pad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096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Dental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8557"/>
            <a:ext cx="10515600" cy="5069305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Toothache</a:t>
            </a:r>
          </a:p>
          <a:p>
            <a:pPr lvl="1"/>
            <a:r>
              <a:rPr lang="en-US" sz="2000" dirty="0" smtClean="0"/>
              <a:t>Have the victim rinse the mouth vigorously with warm water (to clean out debris); if there is swelling place a cold, wet cloth or pad on the outside of the cheek, have the person see the dentist immediately (possible infection)</a:t>
            </a:r>
          </a:p>
          <a:p>
            <a:r>
              <a:rPr lang="en-US" sz="2000" dirty="0" smtClean="0"/>
              <a:t>Broken, Chipped, or Loosened Tooth</a:t>
            </a:r>
          </a:p>
          <a:p>
            <a:pPr lvl="1"/>
            <a:r>
              <a:rPr lang="en-US" sz="2000" dirty="0" smtClean="0"/>
              <a:t>Gently rinse the mouth with warm water, place a wet </a:t>
            </a:r>
            <a:r>
              <a:rPr lang="en-US" sz="2000" dirty="0"/>
              <a:t>cloth or pad </a:t>
            </a:r>
            <a:r>
              <a:rPr lang="en-US" sz="2000" dirty="0" smtClean="0"/>
              <a:t>in the area, see a dentist and take the chipped piece of tooth along</a:t>
            </a:r>
          </a:p>
          <a:p>
            <a:r>
              <a:rPr lang="en-US" sz="2000" dirty="0" smtClean="0"/>
              <a:t>Knocked-out Tooth</a:t>
            </a:r>
          </a:p>
          <a:p>
            <a:pPr lvl="1"/>
            <a:r>
              <a:rPr lang="en-US" sz="2000" dirty="0" smtClean="0"/>
              <a:t>Pick </a:t>
            </a:r>
            <a:r>
              <a:rPr lang="en-US" sz="2000" dirty="0" smtClean="0"/>
              <a:t>up </a:t>
            </a:r>
            <a:r>
              <a:rPr lang="en-US" sz="2000" dirty="0" smtClean="0"/>
              <a:t>the tooth by the crown, rinse under cold water or milk, do not rub or allow the tooth to dry, flush the wound with clean water or saline</a:t>
            </a:r>
          </a:p>
          <a:p>
            <a:pPr lvl="1"/>
            <a:r>
              <a:rPr lang="en-US" sz="2000" dirty="0" smtClean="0"/>
              <a:t>Take the victim and tooth to the dentist within 30 minutes</a:t>
            </a:r>
          </a:p>
          <a:p>
            <a:r>
              <a:rPr lang="en-US" sz="2000" dirty="0" smtClean="0"/>
              <a:t>Possible Fractured Jaw</a:t>
            </a:r>
          </a:p>
          <a:p>
            <a:pPr lvl="1"/>
            <a:r>
              <a:rPr lang="en-US" sz="2000" dirty="0" smtClean="0"/>
              <a:t>Keeps the jaw from moving by using a handkerchief, necktie, towel</a:t>
            </a:r>
          </a:p>
          <a:p>
            <a:pPr lvl="1"/>
            <a:r>
              <a:rPr lang="en-US" sz="2000" dirty="0" smtClean="0"/>
              <a:t>Use a cold wet cloth if there is swelling; call a dentist and visit the emergency room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06951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Bites and Stings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Insect bites are irritating but are usually not dangerous</a:t>
            </a:r>
          </a:p>
          <a:p>
            <a:r>
              <a:rPr lang="en-US" dirty="0" smtClean="0"/>
              <a:t>Ticks</a:t>
            </a:r>
          </a:p>
          <a:p>
            <a:pPr lvl="1"/>
            <a:r>
              <a:rPr lang="en-US" dirty="0" smtClean="0"/>
              <a:t>Always inspect yourself after walking in area with tall grass and brush</a:t>
            </a:r>
          </a:p>
          <a:p>
            <a:pPr lvl="1"/>
            <a:r>
              <a:rPr lang="en-US" dirty="0" smtClean="0"/>
              <a:t>Ticks burry their heads beneath the skin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emove them by using tweezers near the skin and then wash with soap</a:t>
            </a:r>
          </a:p>
          <a:p>
            <a:r>
              <a:rPr lang="en-US" dirty="0" smtClean="0"/>
              <a:t>Black Widow Spiders</a:t>
            </a:r>
          </a:p>
          <a:p>
            <a:pPr lvl="1"/>
            <a:r>
              <a:rPr lang="en-US" dirty="0" smtClean="0"/>
              <a:t>Red hourglass mark on its underside</a:t>
            </a:r>
          </a:p>
          <a:p>
            <a:pPr lvl="1"/>
            <a:r>
              <a:rPr lang="en-US" dirty="0" smtClean="0"/>
              <a:t>These spiders commonly dwell shadowy spots like barns and garages</a:t>
            </a:r>
          </a:p>
          <a:p>
            <a:pPr lvl="1"/>
            <a:r>
              <a:rPr lang="en-US" dirty="0" smtClean="0"/>
              <a:t>A bit can cause redness, sharp pain, nausea and muscle spasms</a:t>
            </a:r>
          </a:p>
          <a:p>
            <a:pPr lvl="1"/>
            <a:r>
              <a:rPr lang="en-US" dirty="0" smtClean="0"/>
              <a:t>Treat seek medical attention immediately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2" y="0"/>
            <a:ext cx="2622698" cy="2771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569" y="4364517"/>
            <a:ext cx="3736163" cy="24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Protect From Further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Only move the victim if it will not injure them further</a:t>
            </a:r>
          </a:p>
          <a:p>
            <a:r>
              <a:rPr lang="en-US" dirty="0" smtClean="0"/>
              <a:t>Stabilize the Head and Neck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72951"/>
            <a:ext cx="5109691" cy="34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474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Bites and Stings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Brown Recluse Spider</a:t>
            </a:r>
          </a:p>
          <a:p>
            <a:pPr lvl="1"/>
            <a:r>
              <a:rPr lang="en-US" dirty="0" smtClean="0"/>
              <a:t>Violin shaped mark on its back</a:t>
            </a:r>
          </a:p>
          <a:p>
            <a:pPr lvl="1"/>
            <a:r>
              <a:rPr lang="en-US" dirty="0" smtClean="0"/>
              <a:t>Hide in shadowy areas</a:t>
            </a:r>
          </a:p>
          <a:p>
            <a:pPr lvl="1"/>
            <a:r>
              <a:rPr lang="en-US" dirty="0" smtClean="0"/>
              <a:t>Bites cause swelling, blistering, fever, nausea, joint pain</a:t>
            </a:r>
          </a:p>
          <a:p>
            <a:pPr lvl="1"/>
            <a:r>
              <a:rPr lang="en-US" dirty="0" smtClean="0"/>
              <a:t>Treat by washing bite and seek medical attention immediately</a:t>
            </a:r>
          </a:p>
          <a:p>
            <a:r>
              <a:rPr lang="en-US" dirty="0" smtClean="0"/>
              <a:t>Fire Ants</a:t>
            </a:r>
          </a:p>
          <a:p>
            <a:pPr lvl="1"/>
            <a:r>
              <a:rPr lang="en-US" dirty="0" smtClean="0"/>
              <a:t>If disturbed fire ants will likely swarm</a:t>
            </a:r>
          </a:p>
          <a:p>
            <a:pPr lvl="1"/>
            <a:r>
              <a:rPr lang="en-US" dirty="0" smtClean="0"/>
              <a:t>Bites can cause pain and blisters</a:t>
            </a:r>
          </a:p>
          <a:p>
            <a:pPr lvl="1"/>
            <a:r>
              <a:rPr lang="en-US" dirty="0" smtClean="0"/>
              <a:t>Treat by washing injured area with soap and water and cover with bandages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705" y="131006"/>
            <a:ext cx="3455295" cy="31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602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Bites and Stings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dirty="0" smtClean="0"/>
              <a:t>Bees</a:t>
            </a:r>
          </a:p>
          <a:p>
            <a:pPr lvl="1"/>
            <a:r>
              <a:rPr lang="en-US" dirty="0" smtClean="0"/>
              <a:t>Treating a Bee Sting</a:t>
            </a:r>
          </a:p>
          <a:p>
            <a:pPr lvl="2"/>
            <a:r>
              <a:rPr lang="en-US" dirty="0" smtClean="0"/>
              <a:t>Remove stinger by scraping it out with a knife blade</a:t>
            </a:r>
          </a:p>
          <a:p>
            <a:pPr lvl="2"/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 squeeze the stinger- will force out more venom</a:t>
            </a:r>
          </a:p>
          <a:p>
            <a:pPr lvl="2"/>
            <a:r>
              <a:rPr lang="en-US" dirty="0" smtClean="0"/>
              <a:t>Use ice pack to help reduce pain and swelling</a:t>
            </a:r>
          </a:p>
          <a:p>
            <a:pPr lvl="2"/>
            <a:r>
              <a:rPr lang="en-US" dirty="0" smtClean="0"/>
              <a:t>If victim is allergic seek medical attention immediately</a:t>
            </a:r>
          </a:p>
          <a:p>
            <a:r>
              <a:rPr lang="en-US" dirty="0" smtClean="0"/>
              <a:t>Common Scorpion</a:t>
            </a:r>
          </a:p>
          <a:p>
            <a:pPr lvl="1"/>
            <a:r>
              <a:rPr lang="en-US" dirty="0" smtClean="0"/>
              <a:t>Stings cause sharp pain, swelling and discoloration but generally no lasting ill effects</a:t>
            </a:r>
          </a:p>
          <a:p>
            <a:pPr lvl="1"/>
            <a:r>
              <a:rPr lang="en-US" dirty="0" smtClean="0"/>
              <a:t>Treat with ice pack to relieve itching and pain</a:t>
            </a:r>
          </a:p>
          <a:p>
            <a:pPr lvl="1"/>
            <a:r>
              <a:rPr lang="en-US" dirty="0" smtClean="0"/>
              <a:t>If victim is allergic seek medical attention immediately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242" y="365125"/>
            <a:ext cx="1778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908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Animal Bites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Bites from animals can cause serious puncture wounds</a:t>
            </a:r>
          </a:p>
          <a:p>
            <a:r>
              <a:rPr lang="en-US" dirty="0" smtClean="0"/>
              <a:t>May be infected dangerous illnesses like rabies</a:t>
            </a:r>
          </a:p>
          <a:p>
            <a:r>
              <a:rPr lang="en-US" dirty="0" smtClean="0"/>
              <a:t>Treating an Animal Bite</a:t>
            </a:r>
          </a:p>
          <a:p>
            <a:pPr lvl="1"/>
            <a:r>
              <a:rPr lang="en-US" dirty="0" smtClean="0"/>
              <a:t>Wash are with soap and water</a:t>
            </a:r>
          </a:p>
          <a:p>
            <a:pPr lvl="1"/>
            <a:r>
              <a:rPr lang="en-US" dirty="0" smtClean="0"/>
              <a:t>Control the bleeding and cover with a sterile bandage</a:t>
            </a:r>
          </a:p>
          <a:p>
            <a:pPr lvl="1"/>
            <a:r>
              <a:rPr lang="en-US" dirty="0" smtClean="0"/>
              <a:t>Seek medical attention</a:t>
            </a:r>
          </a:p>
          <a:p>
            <a:r>
              <a:rPr lang="en-US" dirty="0" smtClean="0"/>
              <a:t>Report an bites to public health authorities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452" y="2211572"/>
            <a:ext cx="3612548" cy="44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972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Rabies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11" y="1860809"/>
            <a:ext cx="9108578" cy="3806570"/>
          </a:xfrm>
        </p:spPr>
      </p:pic>
    </p:spTree>
    <p:extLst>
      <p:ext uri="{BB962C8B-B14F-4D97-AF65-F5344CB8AC3E}">
        <p14:creationId xmlns:p14="http://schemas.microsoft.com/office/powerpoint/2010/main" val="6954816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Snakebites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Bites from non venomous snakes cause only minor puncture wounds</a:t>
            </a:r>
          </a:p>
          <a:p>
            <a:r>
              <a:rPr lang="en-US" dirty="0" smtClean="0"/>
              <a:t>North American venomous snakes include pit vipers, rattle snakes, copperheads and cottonmouths</a:t>
            </a:r>
          </a:p>
          <a:p>
            <a:r>
              <a:rPr lang="en-US" dirty="0"/>
              <a:t>P</a:t>
            </a:r>
            <a:r>
              <a:rPr lang="en-US" dirty="0" smtClean="0"/>
              <a:t>it viper</a:t>
            </a:r>
          </a:p>
          <a:p>
            <a:pPr lvl="1"/>
            <a:r>
              <a:rPr lang="en-US" dirty="0" smtClean="0"/>
              <a:t>Have triangular shaped heads</a:t>
            </a:r>
          </a:p>
          <a:p>
            <a:pPr lvl="1"/>
            <a:r>
              <a:rPr lang="en-US" dirty="0" smtClean="0"/>
              <a:t>Bites cause swelling, skin discoloration, nausea, vomiting, blurred vision, shallow breathing</a:t>
            </a:r>
          </a:p>
          <a:p>
            <a:r>
              <a:rPr lang="en-US" dirty="0" smtClean="0"/>
              <a:t>Coral snakes</a:t>
            </a:r>
          </a:p>
          <a:p>
            <a:pPr lvl="1"/>
            <a:r>
              <a:rPr lang="en-US" dirty="0" smtClean="0"/>
              <a:t>Have black noses and marked with red then yellow then black bands</a:t>
            </a:r>
          </a:p>
          <a:p>
            <a:pPr lvl="1"/>
            <a:r>
              <a:rPr lang="en-US" dirty="0" smtClean="0"/>
              <a:t>Powerful venom causes slowed physical and mental reactions, sleepiness, nausea, shortness of breath, shock and coma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828" y="-36593"/>
            <a:ext cx="4345172" cy="186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5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Snakebites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Treating the bite from a venomous snake</a:t>
            </a:r>
          </a:p>
          <a:p>
            <a:pPr lvl="1"/>
            <a:r>
              <a:rPr lang="en-US" dirty="0" smtClean="0"/>
              <a:t>Step 1: Get the victim to medical care immediately</a:t>
            </a:r>
          </a:p>
          <a:p>
            <a:pPr lvl="1"/>
            <a:r>
              <a:rPr lang="en-US" dirty="0" smtClean="0"/>
              <a:t>Step 2: Remove jewelry that might cause problems is the bits swells</a:t>
            </a:r>
          </a:p>
          <a:p>
            <a:pPr lvl="1"/>
            <a:r>
              <a:rPr lang="en-US" dirty="0" smtClean="0"/>
              <a:t>Step 3: When waiting for medical attention wash the wound </a:t>
            </a:r>
          </a:p>
          <a:p>
            <a:pPr lvl="1"/>
            <a:r>
              <a:rPr lang="en-US" dirty="0" smtClean="0"/>
              <a:t>Step 4: Keep the victim calm and comfortable and position the bite lower than the rest of the body</a:t>
            </a:r>
          </a:p>
          <a:p>
            <a:pPr lvl="1"/>
            <a:r>
              <a:rPr lang="en-US" dirty="0" smtClean="0"/>
              <a:t>Step 5: Treat for shock if necessary</a:t>
            </a:r>
          </a:p>
          <a:p>
            <a:r>
              <a:rPr lang="en-US" dirty="0" smtClean="0"/>
              <a:t>Do NOT make any cuts or apply suction to the bite or apply a tourniquet – Could cause further harm to the victim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28" y="0"/>
            <a:ext cx="2516372" cy="2482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8" y="5061098"/>
            <a:ext cx="2304722" cy="17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121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Life-Threatening Emergencies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Heart Attack</a:t>
            </a:r>
          </a:p>
          <a:p>
            <a:r>
              <a:rPr lang="en-US" dirty="0" smtClean="0"/>
              <a:t>Stroke</a:t>
            </a:r>
          </a:p>
          <a:p>
            <a:r>
              <a:rPr lang="en-US" dirty="0" smtClean="0"/>
              <a:t>Chocking</a:t>
            </a:r>
          </a:p>
          <a:p>
            <a:r>
              <a:rPr lang="en-US" dirty="0" smtClean="0"/>
              <a:t>Severe Bleeding</a:t>
            </a:r>
          </a:p>
          <a:p>
            <a:r>
              <a:rPr lang="en-US" dirty="0" smtClean="0"/>
              <a:t>Anaphylactic Shock (Anaphylaxis)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137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Life Threatening Emergencies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20360" cy="4351338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The right first aid given quickly can save a life</a:t>
            </a:r>
          </a:p>
          <a:p>
            <a:r>
              <a:rPr lang="en-US" dirty="0" smtClean="0"/>
              <a:t>People who may need life saving include</a:t>
            </a:r>
          </a:p>
          <a:p>
            <a:pPr lvl="1"/>
            <a:r>
              <a:rPr lang="en-US" dirty="0" smtClean="0"/>
              <a:t>Heart attacks</a:t>
            </a:r>
          </a:p>
          <a:p>
            <a:pPr lvl="1"/>
            <a:r>
              <a:rPr lang="en-US" dirty="0" smtClean="0"/>
              <a:t>Deep cuts with severe bleeding</a:t>
            </a:r>
          </a:p>
          <a:p>
            <a:pPr lvl="1"/>
            <a:r>
              <a:rPr lang="en-US" dirty="0" smtClean="0"/>
              <a:t>Near-drowning</a:t>
            </a:r>
          </a:p>
          <a:p>
            <a:pPr lvl="1"/>
            <a:r>
              <a:rPr lang="en-US" dirty="0" smtClean="0"/>
              <a:t>Lightning strikes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60" y="1825625"/>
            <a:ext cx="5300140" cy="2004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0" y="424688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easy way to remember the order of treatment is A-B-C-D. </a:t>
            </a:r>
            <a:r>
              <a:rPr lang="en-US" b="1" dirty="0" smtClean="0"/>
              <a:t>A</a:t>
            </a:r>
            <a:r>
              <a:rPr lang="en-US" dirty="0" smtClean="0"/>
              <a:t>irway, </a:t>
            </a:r>
            <a:r>
              <a:rPr lang="en-US" b="1" dirty="0" smtClean="0"/>
              <a:t>B</a:t>
            </a:r>
            <a:r>
              <a:rPr lang="en-US" dirty="0" smtClean="0"/>
              <a:t>reathing, </a:t>
            </a:r>
            <a:r>
              <a:rPr lang="en-US" b="1" dirty="0" smtClean="0"/>
              <a:t>C</a:t>
            </a:r>
            <a:r>
              <a:rPr lang="en-US" dirty="0" smtClean="0"/>
              <a:t>irculation, and </a:t>
            </a:r>
            <a:r>
              <a:rPr lang="en-US" b="1" dirty="0" smtClean="0"/>
              <a:t>D</a:t>
            </a:r>
            <a:r>
              <a:rPr lang="en-US" dirty="0" smtClean="0"/>
              <a:t>efibrillation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919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A is for Airway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21370" cy="4351338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The airway is the passage that air enters the mouth/nose to reach the lungs</a:t>
            </a:r>
          </a:p>
          <a:p>
            <a:r>
              <a:rPr lang="en-US" dirty="0" smtClean="0"/>
              <a:t>If the victim vomits protect the airway by turning the victim on their side</a:t>
            </a:r>
          </a:p>
          <a:p>
            <a:r>
              <a:rPr lang="en-US" dirty="0" smtClean="0"/>
              <a:t>If the victim is unconscious position them on their back, tilt their head back and lift the chin to keep the tongue from blocking the airway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70" y="3248024"/>
            <a:ext cx="4132430" cy="343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797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B is for Breathing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After opening the airway check to see if the victim can breathe normally</a:t>
            </a:r>
          </a:p>
          <a:p>
            <a:pPr lvl="1"/>
            <a:r>
              <a:rPr lang="en-US" dirty="0" smtClean="0"/>
              <a:t>Look, listen and feel for movement of breathing</a:t>
            </a:r>
          </a:p>
          <a:p>
            <a:r>
              <a:rPr lang="en-US" dirty="0" smtClean="0"/>
              <a:t>If there are no signs of breathing, give two rescue breaths, then begin Cardiopulmonary Resuscitation (CPR)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001294"/>
            <a:ext cx="28956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60" y="4038600"/>
            <a:ext cx="3048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Treat Every Accident Victim for Shock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What is Shock?</a:t>
            </a:r>
          </a:p>
          <a:p>
            <a:pPr lvl="1"/>
            <a:r>
              <a:rPr lang="en-US" dirty="0" smtClean="0"/>
              <a:t>Circulatory system does not provide enough blood and oxygen to the tissues of the body</a:t>
            </a:r>
          </a:p>
          <a:p>
            <a:r>
              <a:rPr lang="en-US" dirty="0" smtClean="0"/>
              <a:t>Symptoms of Shock:</a:t>
            </a:r>
          </a:p>
          <a:p>
            <a:pPr lvl="1"/>
            <a:r>
              <a:rPr lang="en-US" dirty="0" smtClean="0"/>
              <a:t>Restlessness or Irritability</a:t>
            </a:r>
          </a:p>
          <a:p>
            <a:pPr lvl="1"/>
            <a:r>
              <a:rPr lang="en-US" dirty="0" smtClean="0"/>
              <a:t>Confusion, Fear, or Dizziness</a:t>
            </a:r>
          </a:p>
          <a:p>
            <a:pPr lvl="1"/>
            <a:r>
              <a:rPr lang="en-US" dirty="0" smtClean="0"/>
              <a:t>Skin that is moist, clammy, cool, and pale</a:t>
            </a:r>
          </a:p>
          <a:p>
            <a:pPr lvl="1"/>
            <a:r>
              <a:rPr lang="en-US" dirty="0" smtClean="0"/>
              <a:t>Quick, weak pulse</a:t>
            </a:r>
          </a:p>
          <a:p>
            <a:pPr lvl="1"/>
            <a:r>
              <a:rPr lang="en-US" dirty="0" smtClean="0"/>
              <a:t>Shallow and irregular breathing</a:t>
            </a:r>
          </a:p>
          <a:p>
            <a:pPr lvl="1"/>
            <a:r>
              <a:rPr lang="en-US" dirty="0" smtClean="0"/>
              <a:t>Nausea and Vomiting</a:t>
            </a:r>
          </a:p>
          <a:p>
            <a:pPr lvl="1"/>
            <a:r>
              <a:rPr lang="en-US" dirty="0" smtClean="0"/>
              <a:t>Extreme Thirst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748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CPR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854440" cy="4351338"/>
          </a:xfrm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Step 1: Place a breathing barrier over the victims mouth</a:t>
            </a:r>
          </a:p>
          <a:p>
            <a:r>
              <a:rPr lang="en-US" dirty="0" smtClean="0"/>
              <a:t>Step 2: Give two rescue breaths while maintaining proper head tilt and make sure airway is open by observing the rise and fall of the chest with each breath </a:t>
            </a:r>
          </a:p>
          <a:p>
            <a:r>
              <a:rPr lang="en-US" dirty="0" smtClean="0"/>
              <a:t>Step 3: For a child/infant in between cycles of two rescue breaths check their pulse for no longer than 10 seconds and recheck the pulse every 2 minutes</a:t>
            </a:r>
          </a:p>
          <a:p>
            <a:pPr lvl="1"/>
            <a:r>
              <a:rPr lang="en-US" dirty="0" smtClean="0"/>
              <a:t>For an Adult after two rescue breaths, begin CPR immediately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320" y="1230631"/>
            <a:ext cx="24892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C is for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00984"/>
            <a:ext cx="10515600" cy="3362749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dirty="0" smtClean="0"/>
              <a:t>Signals of circulation means that heart is pumping blood throughout the body</a:t>
            </a:r>
          </a:p>
          <a:p>
            <a:r>
              <a:rPr lang="en-US" dirty="0" smtClean="0"/>
              <a:t>If there are no signs that the heart is beating, begin CPR immediately</a:t>
            </a:r>
          </a:p>
          <a:p>
            <a:r>
              <a:rPr lang="en-US" dirty="0" smtClean="0"/>
              <a:t>Accidents that cause victims to stop breathing can also stop their heart</a:t>
            </a:r>
          </a:p>
          <a:p>
            <a:pPr lvl="1"/>
            <a:r>
              <a:rPr lang="en-US" dirty="0" smtClean="0"/>
              <a:t>Begin CPR is the victim does not breath on their own after receiving two rescue breaths</a:t>
            </a:r>
          </a:p>
          <a:p>
            <a:r>
              <a:rPr lang="en-US" dirty="0" smtClean="0"/>
              <a:t>Learning CPR can be provided by trained instructors (Red Cross)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16" y="0"/>
            <a:ext cx="15367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6" y="0"/>
            <a:ext cx="53848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D is for Defibrillation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The heart is made of many muscle fibers that contract in unison</a:t>
            </a:r>
          </a:p>
          <a:p>
            <a:r>
              <a:rPr lang="en-US" dirty="0" smtClean="0"/>
              <a:t>During a heart attack the heart muscles do NOT fire in unison (cardiac arrest)</a:t>
            </a:r>
          </a:p>
          <a:p>
            <a:r>
              <a:rPr lang="en-US" dirty="0" smtClean="0"/>
              <a:t>Defibrillators send electrical shock through the heart to help restore and effective heartbeat (rhythm)</a:t>
            </a:r>
          </a:p>
          <a:p>
            <a:r>
              <a:rPr lang="en-US" dirty="0" smtClean="0"/>
              <a:t>Most hospitals, ambulances, and emergency care facilities are equipped a with Automated External Defibrillator (AED)</a:t>
            </a:r>
          </a:p>
          <a:p>
            <a:r>
              <a:rPr lang="en-US" dirty="0" smtClean="0"/>
              <a:t>AEDs check the victims heart rhythm, and advise rescuers when a shock is needed.</a:t>
            </a:r>
          </a:p>
          <a:p>
            <a:r>
              <a:rPr lang="en-US" dirty="0" smtClean="0"/>
              <a:t>Proper training must be issued before using an AED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757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Heart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Condition when there is damage to the heart muscle</a:t>
            </a:r>
          </a:p>
          <a:p>
            <a:r>
              <a:rPr lang="en-US" dirty="0" smtClean="0"/>
              <a:t>Common Warning signs</a:t>
            </a:r>
          </a:p>
          <a:p>
            <a:pPr lvl="1"/>
            <a:r>
              <a:rPr lang="en-US" dirty="0" smtClean="0"/>
              <a:t>Feeling of heavy pressure on the chest</a:t>
            </a:r>
          </a:p>
          <a:p>
            <a:pPr lvl="1"/>
            <a:r>
              <a:rPr lang="en-US" dirty="0" smtClean="0"/>
              <a:t>Unusual sweating</a:t>
            </a:r>
          </a:p>
          <a:p>
            <a:pPr lvl="1"/>
            <a:r>
              <a:rPr lang="en-US" dirty="0" smtClean="0"/>
              <a:t>Nausea</a:t>
            </a:r>
          </a:p>
          <a:p>
            <a:pPr lvl="1"/>
            <a:r>
              <a:rPr lang="en-US" dirty="0" smtClean="0"/>
              <a:t>Shortness of breath</a:t>
            </a:r>
          </a:p>
          <a:p>
            <a:pPr lvl="1"/>
            <a:r>
              <a:rPr lang="en-US" dirty="0" smtClean="0"/>
              <a:t>Feeling of weakness</a:t>
            </a:r>
          </a:p>
          <a:p>
            <a:r>
              <a:rPr lang="en-US" dirty="0" smtClean="0"/>
              <a:t>Should anyone complain of these symptoms seek medical attention as soon as possible</a:t>
            </a:r>
          </a:p>
        </p:txBody>
      </p:sp>
    </p:spTree>
    <p:extLst>
      <p:ext uri="{BB962C8B-B14F-4D97-AF65-F5344CB8AC3E}">
        <p14:creationId xmlns:p14="http://schemas.microsoft.com/office/powerpoint/2010/main" val="8788375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Occurs when and artery in the brain bursts or is blocked by a clot interrupting blood supply resulting in brain cell death.</a:t>
            </a:r>
          </a:p>
          <a:p>
            <a:r>
              <a:rPr lang="en-US" dirty="0" smtClean="0"/>
              <a:t>Common warning signs</a:t>
            </a:r>
          </a:p>
          <a:p>
            <a:pPr lvl="1"/>
            <a:r>
              <a:rPr lang="en-US" dirty="0" smtClean="0"/>
              <a:t>Sudden weakness or numbness in the face, arm, or leg</a:t>
            </a:r>
          </a:p>
          <a:p>
            <a:pPr lvl="1"/>
            <a:r>
              <a:rPr lang="en-US" dirty="0" smtClean="0"/>
              <a:t>Sudden confusion or trouble speaking</a:t>
            </a:r>
          </a:p>
          <a:p>
            <a:pPr lvl="1"/>
            <a:r>
              <a:rPr lang="en-US" dirty="0" smtClean="0"/>
              <a:t>Sudden trouble seeing</a:t>
            </a:r>
          </a:p>
          <a:p>
            <a:pPr lvl="1"/>
            <a:r>
              <a:rPr lang="en-US" dirty="0" smtClean="0"/>
              <a:t>Sudden dizziness with loss of balance</a:t>
            </a:r>
          </a:p>
          <a:p>
            <a:pPr lvl="1"/>
            <a:r>
              <a:rPr lang="en-US" dirty="0" smtClean="0"/>
              <a:t>Sudden severe headache</a:t>
            </a:r>
          </a:p>
          <a:p>
            <a:r>
              <a:rPr lang="en-US" dirty="0" smtClean="0"/>
              <a:t>If you think someone might be having a stroke call 911 immediately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604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Think Fast (Stroke)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37" y="1676900"/>
            <a:ext cx="6903926" cy="5210026"/>
          </a:xfrm>
        </p:spPr>
      </p:pic>
    </p:spTree>
    <p:extLst>
      <p:ext uri="{BB962C8B-B14F-4D97-AF65-F5344CB8AC3E}">
        <p14:creationId xmlns:p14="http://schemas.microsoft.com/office/powerpoint/2010/main" val="4974664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Choking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Caused when an object is blocking the air way </a:t>
            </a:r>
          </a:p>
          <a:p>
            <a:r>
              <a:rPr lang="en-US" dirty="0" smtClean="0"/>
              <a:t>Common warning signs</a:t>
            </a:r>
          </a:p>
          <a:p>
            <a:pPr lvl="1"/>
            <a:r>
              <a:rPr lang="en-US" dirty="0" smtClean="0"/>
              <a:t>Victim may grasp their throat</a:t>
            </a:r>
          </a:p>
          <a:p>
            <a:pPr lvl="1"/>
            <a:r>
              <a:rPr lang="en-US" dirty="0" smtClean="0"/>
              <a:t>Unable to breathe or speak</a:t>
            </a:r>
            <a:endParaRPr lang="en-US" dirty="0"/>
          </a:p>
          <a:p>
            <a:r>
              <a:rPr lang="en-US" dirty="0" smtClean="0"/>
              <a:t>If someone is choking call for help and then do the following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385" y="225425"/>
            <a:ext cx="20447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15" y="4207244"/>
            <a:ext cx="2057400" cy="180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658" y="4212560"/>
            <a:ext cx="2044700" cy="180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701" y="4207244"/>
            <a:ext cx="2057400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4380614"/>
            <a:ext cx="1704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</a:t>
            </a:r>
            <a:r>
              <a:rPr lang="en-US" dirty="0" smtClean="0"/>
              <a:t>: Give a series of back blows with the palm of your hand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6492357" y="4253464"/>
            <a:ext cx="1867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2</a:t>
            </a:r>
            <a:r>
              <a:rPr lang="en-US" dirty="0" smtClean="0"/>
              <a:t>: Stand behind victim and clasp your hands just above their navel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17101" y="4253464"/>
            <a:ext cx="1867343" cy="230832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3</a:t>
            </a:r>
            <a:r>
              <a:rPr lang="en-US" dirty="0" smtClean="0"/>
              <a:t>: Thrust you hands upward to pop loose obstruction</a:t>
            </a:r>
          </a:p>
          <a:p>
            <a:r>
              <a:rPr lang="en-US" b="1" dirty="0" smtClean="0"/>
              <a:t>Step 4</a:t>
            </a:r>
            <a:r>
              <a:rPr lang="en-US" dirty="0" smtClean="0"/>
              <a:t>: Repeat steps 1-3 until obstruction is cleared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332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Severe Bleeding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Caused when a large blood vessel is cut resulting in large amount of blood loss occurs</a:t>
            </a:r>
          </a:p>
          <a:p>
            <a:r>
              <a:rPr lang="en-US" dirty="0" smtClean="0"/>
              <a:t>Treating Severe Bleeding</a:t>
            </a:r>
          </a:p>
          <a:p>
            <a:pPr lvl="1"/>
            <a:r>
              <a:rPr lang="en-US" dirty="0" smtClean="0"/>
              <a:t>Step 1: Put on personal protective equipment (latex gloves) and apply pressure on the wound with a bandage</a:t>
            </a:r>
          </a:p>
          <a:p>
            <a:pPr lvl="1"/>
            <a:r>
              <a:rPr lang="en-US" dirty="0" smtClean="0"/>
              <a:t>Step 2: After bleeding stops secure the bandage with sterile pads and athletic tape. Make sure you have not cut off the circulation</a:t>
            </a:r>
          </a:p>
          <a:p>
            <a:pPr lvl="1"/>
            <a:r>
              <a:rPr lang="en-US" dirty="0" smtClean="0"/>
              <a:t>Step 3: Periodically check for circulation</a:t>
            </a:r>
          </a:p>
          <a:p>
            <a:pPr lvl="1"/>
            <a:r>
              <a:rPr lang="en-US" dirty="0" smtClean="0"/>
              <a:t>Step 4: If bandage becomes soaked with blood, apply a fresh bandage on top of the first one and apply pressure.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61157"/>
            <a:ext cx="34671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914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Tourniquets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A device that is designed to tighten on a limb above the site of a major bleed (strip of cloth)</a:t>
            </a:r>
          </a:p>
          <a:p>
            <a:r>
              <a:rPr lang="en-US" dirty="0" smtClean="0"/>
              <a:t>This method should only be used if all other efforts to stop severe bleeding have failed</a:t>
            </a:r>
          </a:p>
          <a:p>
            <a:r>
              <a:rPr lang="en-US" dirty="0" smtClean="0"/>
              <a:t>A tourniquet should be loosened periodically to check if the bleeding has stopped and to avoid causing permanent damage to the tissue, blood vessels and nerves</a:t>
            </a:r>
          </a:p>
          <a:p>
            <a:r>
              <a:rPr lang="en-US" dirty="0" smtClean="0"/>
              <a:t>For any case of severe bleeding summon emergency medical help immediately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207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Anaphylactic Shock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Allergic reaction caused by bee, wasp, and insect bites and stings, or certain foods</a:t>
            </a:r>
          </a:p>
          <a:p>
            <a:r>
              <a:rPr lang="en-US" dirty="0" smtClean="0"/>
              <a:t>Common Warning Signs</a:t>
            </a:r>
          </a:p>
          <a:p>
            <a:pPr lvl="1"/>
            <a:r>
              <a:rPr lang="en-US" dirty="0" smtClean="0"/>
              <a:t>Redness, swelling of throat, tongue – can obstruct the airway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b="1" dirty="0" smtClean="0"/>
              <a:t>Step 1</a:t>
            </a:r>
            <a:r>
              <a:rPr lang="en-US" dirty="0" smtClean="0"/>
              <a:t>: Call 911</a:t>
            </a:r>
          </a:p>
          <a:p>
            <a:pPr lvl="1"/>
            <a:r>
              <a:rPr lang="en-US" b="1" dirty="0" smtClean="0"/>
              <a:t>Step 2</a:t>
            </a:r>
            <a:r>
              <a:rPr lang="en-US" dirty="0" smtClean="0"/>
              <a:t>: Check victim for ID or information cards and provide lifesaving treatment if necessary (A-B-C-D)</a:t>
            </a:r>
          </a:p>
          <a:p>
            <a:pPr lvl="1"/>
            <a:r>
              <a:rPr lang="en-US" b="1" dirty="0" smtClean="0"/>
              <a:t>Step 3</a:t>
            </a:r>
            <a:r>
              <a:rPr lang="en-US" dirty="0" smtClean="0"/>
              <a:t>: See that the victim receives follow-up medical treatment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244" y="3706038"/>
            <a:ext cx="2279111" cy="315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50753"/>
      </p:ext>
    </p:extLst>
  </p:cSld>
  <p:clrMapOvr>
    <a:masterClrMapping/>
  </p:clrMapOvr>
</p:sld>
</file>

<file path=ppt/theme/theme1.xml><?xml version="1.0" encoding="utf-8"?>
<a:theme xmlns:a="http://schemas.openxmlformats.org/drawingml/2006/main" name="Medical MBU Template">
  <a:themeElements>
    <a:clrScheme name="TCOM BSA 1">
      <a:dk1>
        <a:srgbClr val="00853E"/>
      </a:dk1>
      <a:lt1>
        <a:srgbClr val="FFFFFF"/>
      </a:lt1>
      <a:dk2>
        <a:srgbClr val="747774"/>
      </a:dk2>
      <a:lt2>
        <a:srgbClr val="000000"/>
      </a:lt2>
      <a:accent1>
        <a:srgbClr val="3FDC9E"/>
      </a:accent1>
      <a:accent2>
        <a:srgbClr val="F8603F"/>
      </a:accent2>
      <a:accent3>
        <a:srgbClr val="FEB033"/>
      </a:accent3>
      <a:accent4>
        <a:srgbClr val="565856"/>
      </a:accent4>
      <a:accent5>
        <a:srgbClr val="E68A21"/>
      </a:accent5>
      <a:accent6>
        <a:srgbClr val="1CA971"/>
      </a:accent6>
      <a:hlink>
        <a:srgbClr val="EB383A"/>
      </a:hlink>
      <a:folHlink>
        <a:srgbClr val="C63131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vid's Template" id="{9E867C78-D411-A14F-BEE8-3DF92ACF8D00}" vid="{4B4462C3-9D29-B64B-8547-8778EC1CB8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MBU Template.potx</Template>
  <TotalTime>174</TotalTime>
  <Words>5547</Words>
  <Application>Microsoft Macintosh PowerPoint</Application>
  <PresentationFormat>Widescreen</PresentationFormat>
  <Paragraphs>708</Paragraphs>
  <Slides>99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Calibri</vt:lpstr>
      <vt:lpstr>Tw Cen MT</vt:lpstr>
      <vt:lpstr>Arial</vt:lpstr>
      <vt:lpstr>Medical MBU Template</vt:lpstr>
      <vt:lpstr>First Aid</vt:lpstr>
      <vt:lpstr>How to Handle an Emergency</vt:lpstr>
      <vt:lpstr>Check the Scene</vt:lpstr>
      <vt:lpstr>Call for Help</vt:lpstr>
      <vt:lpstr>Approach Safely</vt:lpstr>
      <vt:lpstr>Provide Urgent Treatment</vt:lpstr>
      <vt:lpstr>Provide Urgent Treatment</vt:lpstr>
      <vt:lpstr>Protect From Further Injury</vt:lpstr>
      <vt:lpstr>Treat Every Accident Victim for Shock</vt:lpstr>
      <vt:lpstr>Treat Every Accident Victim for Shock</vt:lpstr>
      <vt:lpstr>Treat Every Accident Victim for Shock</vt:lpstr>
      <vt:lpstr>Make a Thorough Examination</vt:lpstr>
      <vt:lpstr>Plan a Course of Action</vt:lpstr>
      <vt:lpstr>First Aid Supply and Skills</vt:lpstr>
      <vt:lpstr>Personal First Aid Kit </vt:lpstr>
      <vt:lpstr>Home or Patrol/Troop First Aid Kit</vt:lpstr>
      <vt:lpstr>Moving an Ill or Injured Person</vt:lpstr>
      <vt:lpstr>Single-Rescuer Assist</vt:lpstr>
      <vt:lpstr>Single-Rescuer Assist Continued</vt:lpstr>
      <vt:lpstr>Multiple-Rescuer Assists</vt:lpstr>
      <vt:lpstr>Multiple-Rescuer Continued</vt:lpstr>
      <vt:lpstr>Minor Wounds and Injuries</vt:lpstr>
      <vt:lpstr>Bruises</vt:lpstr>
      <vt:lpstr>Puncture Wounds</vt:lpstr>
      <vt:lpstr>Fish Hook</vt:lpstr>
      <vt:lpstr>Cuts and Scrape (Abrasions)</vt:lpstr>
      <vt:lpstr>Blisters on the Hand and Foot</vt:lpstr>
      <vt:lpstr>Protection From Blood Borne Pathogens</vt:lpstr>
      <vt:lpstr>Muscle, Joint, and Bone Injuries</vt:lpstr>
      <vt:lpstr>Muscle Cramps</vt:lpstr>
      <vt:lpstr>Sprain and Strain</vt:lpstr>
      <vt:lpstr>Sprain</vt:lpstr>
      <vt:lpstr>Broken Bones</vt:lpstr>
      <vt:lpstr>Closed (Simple) Fracture</vt:lpstr>
      <vt:lpstr>Open (compound) Fracture</vt:lpstr>
      <vt:lpstr>Splints</vt:lpstr>
      <vt:lpstr>How to Splint an Injured Arm</vt:lpstr>
      <vt:lpstr>How to Splint and Injured Leg</vt:lpstr>
      <vt:lpstr>Other Leg Splints</vt:lpstr>
      <vt:lpstr>Administering Slings</vt:lpstr>
      <vt:lpstr>More Slings</vt:lpstr>
      <vt:lpstr>Head, Neck, and Back</vt:lpstr>
      <vt:lpstr>Head, Neck, and Back</vt:lpstr>
      <vt:lpstr>Cold and Heat Related Conditions and Injuries</vt:lpstr>
      <vt:lpstr>Hypothermia</vt:lpstr>
      <vt:lpstr>Frostbite</vt:lpstr>
      <vt:lpstr>Dehydration</vt:lpstr>
      <vt:lpstr>Heat Exhaustion</vt:lpstr>
      <vt:lpstr>Heatstroke</vt:lpstr>
      <vt:lpstr>Heatstroke</vt:lpstr>
      <vt:lpstr>Burns</vt:lpstr>
      <vt:lpstr>Three Types of Burns</vt:lpstr>
      <vt:lpstr>Superficial (First-Degree) Burns</vt:lpstr>
      <vt:lpstr>Partition –Thickness (Second-Degree) Burns</vt:lpstr>
      <vt:lpstr>Partial Thickness (Second-Degree) Burn</vt:lpstr>
      <vt:lpstr>Full-Thickness (Third-Degree) Burn</vt:lpstr>
      <vt:lpstr>Seek Immediate Medical Treatment if Burns:</vt:lpstr>
      <vt:lpstr>Chemical Burns</vt:lpstr>
      <vt:lpstr>Chemical Burns</vt:lpstr>
      <vt:lpstr>Electrical Burns</vt:lpstr>
      <vt:lpstr>Sunburn</vt:lpstr>
      <vt:lpstr>Burns</vt:lpstr>
      <vt:lpstr>Other First-Aid Cases</vt:lpstr>
      <vt:lpstr>Fainting</vt:lpstr>
      <vt:lpstr>Fainting</vt:lpstr>
      <vt:lpstr>Loss of Consciousness</vt:lpstr>
      <vt:lpstr>Seizures</vt:lpstr>
      <vt:lpstr>Seizures</vt:lpstr>
      <vt:lpstr>Seizure Recovery Position</vt:lpstr>
      <vt:lpstr>Diabetes</vt:lpstr>
      <vt:lpstr>Diabetes</vt:lpstr>
      <vt:lpstr>Foreign Object in the Eye</vt:lpstr>
      <vt:lpstr>Nosebleeds</vt:lpstr>
      <vt:lpstr>Abdominal Pain</vt:lpstr>
      <vt:lpstr>Poisonous Plants</vt:lpstr>
      <vt:lpstr>PowerPoint Presentation</vt:lpstr>
      <vt:lpstr>Dental Injuries</vt:lpstr>
      <vt:lpstr>Dental Injuries</vt:lpstr>
      <vt:lpstr>Bites and Stings</vt:lpstr>
      <vt:lpstr>Bites and Stings (continued)</vt:lpstr>
      <vt:lpstr>Bites and Stings (continued)</vt:lpstr>
      <vt:lpstr>Animal Bites</vt:lpstr>
      <vt:lpstr>Rabies</vt:lpstr>
      <vt:lpstr>Snakebites</vt:lpstr>
      <vt:lpstr>Snakebites (continued)</vt:lpstr>
      <vt:lpstr>Life-Threatening Emergencies </vt:lpstr>
      <vt:lpstr>Life Threatening Emergencies</vt:lpstr>
      <vt:lpstr>A is for Airway</vt:lpstr>
      <vt:lpstr>B is for Breathing</vt:lpstr>
      <vt:lpstr>CPR</vt:lpstr>
      <vt:lpstr>C is for Circulation</vt:lpstr>
      <vt:lpstr>D is for Defibrillation</vt:lpstr>
      <vt:lpstr>Heart Attack</vt:lpstr>
      <vt:lpstr>Stroke</vt:lpstr>
      <vt:lpstr>Think Fast (Stroke)</vt:lpstr>
      <vt:lpstr>Choking</vt:lpstr>
      <vt:lpstr>Severe Bleeding</vt:lpstr>
      <vt:lpstr>Tourniquets</vt:lpstr>
      <vt:lpstr>Anaphylactic Shock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ADAM FARRIS</dc:creator>
  <cp:lastModifiedBy>Brendan Gorman</cp:lastModifiedBy>
  <cp:revision>16</cp:revision>
  <dcterms:created xsi:type="dcterms:W3CDTF">2015-10-21T15:00:46Z</dcterms:created>
  <dcterms:modified xsi:type="dcterms:W3CDTF">2015-11-15T17:01:03Z</dcterms:modified>
</cp:coreProperties>
</file>