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4"/>
    <p:restoredTop sz="86401"/>
  </p:normalViewPr>
  <p:slideViewPr>
    <p:cSldViewPr snapToGrid="0" snapToObjects="1">
      <p:cViewPr varScale="1">
        <p:scale>
          <a:sx n="88" d="100"/>
          <a:sy n="88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8F48D-AA7C-0A46-98E4-7459972BFDCE}" type="datetimeFigureOut">
              <a:rPr lang="en-US" smtClean="0"/>
              <a:t>3/7/16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2A66-B36E-D449-BEDF-43876005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1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Supply list</a:t>
            </a:r>
          </a:p>
          <a:p>
            <a:r>
              <a:rPr lang="en-US" dirty="0" smtClean="0"/>
              <a:t>Expand</a:t>
            </a:r>
            <a:r>
              <a:rPr lang="en-US" baseline="0" dirty="0" smtClean="0"/>
              <a:t> </a:t>
            </a:r>
            <a:r>
              <a:rPr lang="en-US" baseline="0" smtClean="0"/>
              <a:t>on community leaders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97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questions</a:t>
            </a:r>
            <a:r>
              <a:rPr lang="en-US" baseline="0" dirty="0" smtClean="0"/>
              <a:t> are important to ask yourself for each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20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Meet</a:t>
            </a:r>
            <a:r>
              <a:rPr lang="en-US" baseline="0" dirty="0" smtClean="0"/>
              <a:t> with and teach your family how to get or build a kit, make a plan, and be informed for the situations on the chart</a:t>
            </a:r>
          </a:p>
          <a:p>
            <a:r>
              <a:rPr lang="en-US" baseline="0" dirty="0" smtClean="0"/>
              <a:t>Complete a family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51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Pages 26-29</a:t>
            </a:r>
            <a:r>
              <a:rPr lang="en-US" baseline="0" dirty="0" smtClean="0"/>
              <a:t> in the 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12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00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Ground Signals</a:t>
            </a:r>
          </a:p>
          <a:p>
            <a:r>
              <a:rPr lang="en-US" dirty="0" smtClean="0"/>
              <a:t>	V:</a:t>
            </a:r>
            <a:r>
              <a:rPr lang="en-US" baseline="0" dirty="0" smtClean="0"/>
              <a:t> require assistance</a:t>
            </a:r>
          </a:p>
          <a:p>
            <a:r>
              <a:rPr lang="en-US" baseline="0" dirty="0" smtClean="0"/>
              <a:t>	X: require medical assistance</a:t>
            </a:r>
          </a:p>
          <a:p>
            <a:r>
              <a:rPr lang="en-US" baseline="0" dirty="0" smtClean="0"/>
              <a:t>	N: no</a:t>
            </a:r>
          </a:p>
          <a:p>
            <a:r>
              <a:rPr lang="en-US" baseline="0" dirty="0" smtClean="0"/>
              <a:t>	Y: Yes</a:t>
            </a:r>
          </a:p>
          <a:p>
            <a:r>
              <a:rPr lang="en-US" baseline="0" dirty="0" smtClean="0"/>
              <a:t>	Arrow: proceeding in this direction</a:t>
            </a:r>
            <a:endParaRPr lang="en-US" dirty="0" smtClean="0"/>
          </a:p>
          <a:p>
            <a:r>
              <a:rPr lang="en-US" dirty="0" smtClean="0"/>
              <a:t>Signaling with a mirror</a:t>
            </a:r>
          </a:p>
          <a:p>
            <a:r>
              <a:rPr lang="en-US" dirty="0" smtClean="0"/>
              <a:t>	have</a:t>
            </a:r>
            <a:r>
              <a:rPr lang="en-US" baseline="0" dirty="0" smtClean="0"/>
              <a:t> mirror close to face, and have other hand in a V and aim the beam of light through the V hand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7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needs to be done,</a:t>
            </a:r>
            <a:r>
              <a:rPr lang="en-US" baseline="0" dirty="0" smtClean="0"/>
              <a:t> the training required, and safety precautions required for each of the emergency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10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 they are and what they do for</a:t>
            </a:r>
            <a:r>
              <a:rPr lang="en-US" baseline="0" dirty="0" smtClean="0"/>
              <a:t> each of the aspects of emergency </a:t>
            </a:r>
            <a:r>
              <a:rPr lang="en-US" baseline="0" dirty="0" smtClean="0"/>
              <a:t>preparedness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Fort Worth EMD: Juan Ortiz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E2A66-B36E-D449-BEDF-43876005EF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0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1168400"/>
            <a:ext cx="12192000" cy="18626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1204" y="765998"/>
            <a:ext cx="9144000" cy="150971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672" y="2293596"/>
            <a:ext cx="9144000" cy="10469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73" y="1030288"/>
            <a:ext cx="2583799" cy="231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73800" cy="4351338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39000" y="1825625"/>
            <a:ext cx="4114800" cy="43513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39000" y="1825625"/>
            <a:ext cx="4114800" cy="5312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416800" y="2556403"/>
            <a:ext cx="3810000" cy="3421064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979" y="5912399"/>
            <a:ext cx="814892" cy="7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119499"/>
            <a:ext cx="12192000" cy="1043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97201"/>
            <a:ext cx="12192000" cy="1185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382434"/>
            <a:ext cx="10515600" cy="118004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914" y="1869156"/>
            <a:ext cx="1871472" cy="16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4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42645"/>
            <a:ext cx="12192000" cy="11480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466604"/>
            <a:ext cx="12192000" cy="1303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7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98779" y="0"/>
            <a:ext cx="4327209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447" y="457200"/>
            <a:ext cx="4325461" cy="1600200"/>
          </a:xfrm>
        </p:spPr>
        <p:txBody>
          <a:bodyPr anchor="b"/>
          <a:lstStyle>
            <a:lvl1pPr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0447" y="2057400"/>
            <a:ext cx="4325461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6921-418E-6840-93D2-C5728394D0A6}" type="datetimeFigureOut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843E0-95C9-AC4F-BA9A-BAEA01432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121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Emergency Preparedness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9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Community’s </a:t>
            </a:r>
            <a:r>
              <a:rPr lang="en-US" dirty="0" smtClean="0"/>
              <a:t>Emergency </a:t>
            </a:r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dirty="0"/>
              <a:t>D</a:t>
            </a:r>
            <a:r>
              <a:rPr lang="en-US" dirty="0" smtClean="0"/>
              <a:t>irector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2249714"/>
            <a:ext cx="10515600" cy="317250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Prepare</a:t>
            </a:r>
          </a:p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Respond to</a:t>
            </a:r>
          </a:p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Recover from</a:t>
            </a:r>
          </a:p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Mitigate and prevent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5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Emergency Service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885" y="1869167"/>
            <a:ext cx="10515600" cy="4459061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4000" dirty="0" smtClean="0"/>
              <a:t>Car Accident</a:t>
            </a:r>
          </a:p>
          <a:p>
            <a:pPr lvl="1"/>
            <a:r>
              <a:rPr lang="en-US" sz="3600" dirty="0" smtClean="0"/>
              <a:t>Call 911</a:t>
            </a:r>
          </a:p>
          <a:p>
            <a:pPr lvl="1"/>
            <a:r>
              <a:rPr lang="en-US" sz="3600" dirty="0" smtClean="0"/>
              <a:t>Make sure scene is safe</a:t>
            </a:r>
          </a:p>
          <a:p>
            <a:pPr lvl="2"/>
            <a:r>
              <a:rPr lang="en-US" sz="3200" dirty="0" smtClean="0"/>
              <a:t>Turn off engine, secure parking brakes, direct traffic</a:t>
            </a:r>
          </a:p>
          <a:p>
            <a:pPr lvl="2"/>
            <a:r>
              <a:rPr lang="en-US" sz="3200" dirty="0" smtClean="0"/>
              <a:t>Don</a:t>
            </a:r>
            <a:r>
              <a:rPr lang="uk-UA" sz="3200" dirty="0" smtClean="0"/>
              <a:t>’</a:t>
            </a:r>
            <a:r>
              <a:rPr lang="en-US" sz="3200" dirty="0" smtClean="0"/>
              <a:t>t put yourself in danger</a:t>
            </a:r>
          </a:p>
          <a:p>
            <a:pPr lvl="1"/>
            <a:r>
              <a:rPr lang="en-US" sz="3600" dirty="0" smtClean="0"/>
              <a:t>Stop Severe bleeding</a:t>
            </a:r>
          </a:p>
          <a:p>
            <a:pPr lvl="1"/>
            <a:r>
              <a:rPr lang="en-US" sz="3600" dirty="0" smtClean="0"/>
              <a:t>Treat for shock</a:t>
            </a:r>
          </a:p>
          <a:p>
            <a:pPr lvl="1"/>
            <a:r>
              <a:rPr lang="en-US" sz="3600" dirty="0" smtClean="0"/>
              <a:t>Only move victims if they are in danger 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60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029"/>
            <a:ext cx="10515600" cy="132556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Troop </a:t>
            </a:r>
            <a:r>
              <a:rPr lang="en-US" dirty="0" smtClean="0"/>
              <a:t>Mobilization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8686" y="1665968"/>
            <a:ext cx="10515600" cy="503237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Prepare a written plan for mobilizing troop, if a plan already exists then explain it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2"/>
                </a:solidFill>
              </a:rPr>
              <a:t>	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How will you make it work</a:t>
            </a:r>
          </a:p>
          <a:p>
            <a:endParaRPr lang="en-US" sz="3600" dirty="0" smtClean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Take part in a troop mobilization and “after-action” lesson</a:t>
            </a:r>
          </a:p>
          <a:p>
            <a:pPr lvl="1"/>
            <a:r>
              <a:rPr lang="en-US" sz="3200" dirty="0" smtClean="0">
                <a:solidFill>
                  <a:schemeClr val="tx2"/>
                </a:solidFill>
              </a:rPr>
              <a:t>What you learned during the exercise that required changes or adjustments to the plan</a:t>
            </a:r>
          </a:p>
          <a:p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5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Accident Prevention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9257" y="2539998"/>
            <a:ext cx="7141029" cy="355600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Develop plan of escape for your family in case of fire in your home</a:t>
            </a:r>
          </a:p>
          <a:p>
            <a:pPr lvl="1"/>
            <a:r>
              <a:rPr lang="en-US" sz="3200" dirty="0" smtClean="0"/>
              <a:t>Main exits</a:t>
            </a:r>
          </a:p>
          <a:p>
            <a:pPr lvl="1"/>
            <a:r>
              <a:rPr lang="en-US" sz="3200" dirty="0" smtClean="0"/>
              <a:t>Alternate routes</a:t>
            </a:r>
          </a:p>
          <a:p>
            <a:pPr lvl="1"/>
            <a:r>
              <a:rPr lang="en-US" sz="3200" dirty="0" smtClean="0"/>
              <a:t>Meeting location</a:t>
            </a:r>
          </a:p>
        </p:txBody>
      </p:sp>
    </p:spTree>
    <p:extLst>
      <p:ext uri="{BB962C8B-B14F-4D97-AF65-F5344CB8AC3E}">
        <p14:creationId xmlns:p14="http://schemas.microsoft.com/office/powerpoint/2010/main" val="11456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8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Aspects of Emergency 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Prepare</a:t>
            </a:r>
          </a:p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Respond</a:t>
            </a:r>
          </a:p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Recover</a:t>
            </a:r>
          </a:p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Mitigate and Prevent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5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1"/>
            <a:ext cx="10515600" cy="1690688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Make a chart with each of the aspects of emergency preparedness (Prepare, Respond, Recover, and Mitigate)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98587" y="1681163"/>
            <a:ext cx="2360612" cy="461146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Do all 5 of these </a:t>
            </a:r>
            <a:endParaRPr lang="en-US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" y="2142309"/>
            <a:ext cx="5892800" cy="404735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Home Kitchen Fire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Home basement/storage room/garage fire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Home Explosion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Automobile crash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Food-borne disease (food </a:t>
            </a:r>
            <a:r>
              <a:rPr lang="en-US" dirty="0" smtClean="0">
                <a:solidFill>
                  <a:schemeClr val="tx2"/>
                </a:solidFill>
              </a:rPr>
              <a:t>poisoning</a:t>
            </a:r>
            <a:r>
              <a:rPr lang="en-US" dirty="0">
                <a:solidFill>
                  <a:schemeClr val="tx2"/>
                </a:solidFill>
              </a:rPr>
              <a:t>)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8290855" y="1690689"/>
            <a:ext cx="2619102" cy="45162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Choose 5 of these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691086" y="2168435"/>
            <a:ext cx="5500914" cy="4472848"/>
          </a:xfrm>
          <a:solidFill>
            <a:schemeClr val="accent3"/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Fire or explosion in public place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Vehicle stalled in the desert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Vehicle trapped in a blizzard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Flash flooding in town or country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Mountain/backpacking accident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Boating or water accident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Gas leak at home or in a building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Tornado or hurricane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Major Flood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Nuclear power plant emergency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Avalanche (snow slide or rockslide)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Violence in Public place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Personal and Family </a:t>
            </a:r>
            <a:r>
              <a:rPr lang="en-US" dirty="0" smtClean="0"/>
              <a:t>Emergency </a:t>
            </a:r>
            <a:r>
              <a:rPr lang="en-US" dirty="0"/>
              <a:t>K</a:t>
            </a:r>
            <a:r>
              <a:rPr lang="en-US" dirty="0" smtClean="0"/>
              <a:t>it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Personal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Raingear</a:t>
            </a:r>
          </a:p>
          <a:p>
            <a:pPr algn="ctr"/>
            <a:r>
              <a:rPr lang="en-US" dirty="0" smtClean="0"/>
              <a:t>Sleeping bag</a:t>
            </a:r>
          </a:p>
          <a:p>
            <a:pPr algn="ctr"/>
            <a:r>
              <a:rPr lang="en-US" dirty="0" smtClean="0"/>
              <a:t>Pocket knife</a:t>
            </a:r>
          </a:p>
          <a:p>
            <a:pPr algn="ctr"/>
            <a:r>
              <a:rPr lang="en-US" dirty="0" smtClean="0"/>
              <a:t>flashlight</a:t>
            </a:r>
          </a:p>
          <a:p>
            <a:pPr algn="ctr"/>
            <a:r>
              <a:rPr lang="en-US" dirty="0" smtClean="0"/>
              <a:t>Weather appropriate clothing</a:t>
            </a:r>
          </a:p>
          <a:p>
            <a:pPr algn="ctr"/>
            <a:r>
              <a:rPr lang="en-US" dirty="0" smtClean="0"/>
              <a:t>Emergency ration </a:t>
            </a:r>
          </a:p>
          <a:p>
            <a:pPr algn="ctr"/>
            <a:r>
              <a:rPr lang="en-US" dirty="0" smtClean="0"/>
              <a:t>Change of clothing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2011680"/>
            <a:ext cx="5183188" cy="493395"/>
          </a:xfrm>
        </p:spPr>
        <p:txBody>
          <a:bodyPr/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Family First aid kit</a:t>
            </a:r>
          </a:p>
          <a:p>
            <a:pPr algn="ctr"/>
            <a:r>
              <a:rPr lang="en-US" dirty="0" smtClean="0"/>
              <a:t>Nonperishable foods</a:t>
            </a:r>
          </a:p>
          <a:p>
            <a:pPr algn="ctr"/>
            <a:r>
              <a:rPr lang="en-US" dirty="0" smtClean="0"/>
              <a:t>Flashlight or lantern</a:t>
            </a:r>
          </a:p>
          <a:p>
            <a:pPr algn="ctr"/>
            <a:r>
              <a:rPr lang="en-US" dirty="0" smtClean="0"/>
              <a:t>Extra batteries</a:t>
            </a:r>
          </a:p>
          <a:p>
            <a:pPr algn="ctr"/>
            <a:r>
              <a:rPr lang="en-US" dirty="0" smtClean="0"/>
              <a:t>Toiletries </a:t>
            </a:r>
          </a:p>
          <a:p>
            <a:pPr algn="ctr"/>
            <a:r>
              <a:rPr lang="en-US" dirty="0" smtClean="0"/>
              <a:t>Matches</a:t>
            </a:r>
          </a:p>
          <a:p>
            <a:pPr algn="ctr"/>
            <a:r>
              <a:rPr lang="en-US" dirty="0" smtClean="0"/>
              <a:t>Cash and coins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Show how you could safely save a person from…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91343" y="2202997"/>
            <a:ext cx="10515600" cy="4351338"/>
          </a:xfrm>
          <a:solidFill>
            <a:schemeClr val="bg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Touching a live household electric wire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A room filled with Carbon Monoxide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Clothes on fire</a:t>
            </a:r>
          </a:p>
          <a:p>
            <a:pPr lvl="1"/>
            <a:r>
              <a:rPr lang="en-US" sz="3600" dirty="0" smtClean="0">
                <a:solidFill>
                  <a:schemeClr val="tx2"/>
                </a:solidFill>
              </a:rPr>
              <a:t>Stop, Drop, and Roll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Drowning, using non-swimming rescues (including accidents on ice)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34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Attracting and communicating with rescue planes/aircraft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0806"/>
            <a:ext cx="10515600" cy="435133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3 fires arranged in a triangle</a:t>
            </a:r>
          </a:p>
          <a:p>
            <a:pPr algn="ctr"/>
            <a:endParaRPr lang="en-US" sz="4000" dirty="0">
              <a:solidFill>
                <a:schemeClr val="tx2"/>
              </a:solidFill>
            </a:endParaRPr>
          </a:p>
          <a:p>
            <a:pPr algn="ctr"/>
            <a:endParaRPr lang="en-US" sz="4000" dirty="0" smtClean="0">
              <a:solidFill>
                <a:schemeClr val="tx2"/>
              </a:solidFill>
            </a:endParaRPr>
          </a:p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Ground Symbols</a:t>
            </a:r>
          </a:p>
          <a:p>
            <a:pPr algn="ctr"/>
            <a:endParaRPr lang="en-US" sz="4000" dirty="0">
              <a:solidFill>
                <a:schemeClr val="tx2"/>
              </a:solidFill>
            </a:endParaRPr>
          </a:p>
          <a:p>
            <a:pPr algn="ctr"/>
            <a:endParaRPr lang="en-US" sz="4000" dirty="0" smtClean="0">
              <a:solidFill>
                <a:schemeClr val="tx2"/>
              </a:solidFill>
            </a:endParaRPr>
          </a:p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Signaling with a mirror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13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Transportation of </a:t>
            </a:r>
            <a:r>
              <a:rPr lang="en-US" dirty="0" smtClean="0"/>
              <a:t>Injured </a:t>
            </a:r>
            <a:r>
              <a:rPr lang="en-US" dirty="0"/>
              <a:t>P</a:t>
            </a:r>
            <a:r>
              <a:rPr lang="en-US" dirty="0" smtClean="0"/>
              <a:t>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9714"/>
            <a:ext cx="10515600" cy="3672116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Four Handed Seat</a:t>
            </a:r>
            <a:endParaRPr lang="en-US" sz="4000" dirty="0">
              <a:solidFill>
                <a:schemeClr val="tx2"/>
              </a:solidFill>
            </a:endParaRPr>
          </a:p>
          <a:p>
            <a:pPr algn="ctr"/>
            <a:endParaRPr lang="en-US" sz="4000" dirty="0" smtClean="0">
              <a:solidFill>
                <a:schemeClr val="tx2"/>
              </a:solidFill>
            </a:endParaRPr>
          </a:p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Litter or Stretcher</a:t>
            </a:r>
          </a:p>
          <a:p>
            <a:pPr algn="ctr"/>
            <a:endParaRPr lang="en-US" sz="4000" dirty="0">
              <a:solidFill>
                <a:schemeClr val="tx2"/>
              </a:solidFill>
            </a:endParaRPr>
          </a:p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Blanket Stretcher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7572" y="0"/>
            <a:ext cx="10515600" cy="1541417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 Group of scouts should be prepared to do, what training do they need, and safety precautions for emergency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686" y="1690688"/>
            <a:ext cx="4862285" cy="5167312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Crowd and traffic control</a:t>
            </a:r>
          </a:p>
          <a:p>
            <a:pPr lvl="1"/>
            <a:r>
              <a:rPr lang="en-US" sz="2800" dirty="0" smtClean="0"/>
              <a:t>What needs to be Done</a:t>
            </a:r>
            <a:endParaRPr lang="en-US" sz="2800" dirty="0" smtClean="0"/>
          </a:p>
          <a:p>
            <a:pPr lvl="1"/>
            <a:r>
              <a:rPr lang="en-US" sz="2800" dirty="0" smtClean="0"/>
              <a:t>Training</a:t>
            </a:r>
          </a:p>
          <a:p>
            <a:pPr lvl="1"/>
            <a:r>
              <a:rPr lang="en-US" sz="2800" dirty="0" smtClean="0"/>
              <a:t>Safety </a:t>
            </a:r>
          </a:p>
          <a:p>
            <a:r>
              <a:rPr lang="en-US" sz="3200" dirty="0" smtClean="0"/>
              <a:t>Messenger service and communication</a:t>
            </a:r>
          </a:p>
          <a:p>
            <a:pPr lvl="1"/>
            <a:r>
              <a:rPr lang="en-US" sz="2800" dirty="0"/>
              <a:t>What needs to be Done</a:t>
            </a:r>
          </a:p>
          <a:p>
            <a:pPr lvl="1"/>
            <a:r>
              <a:rPr lang="en-US" sz="2800" dirty="0" smtClean="0"/>
              <a:t>Training</a:t>
            </a:r>
            <a:endParaRPr lang="en-US" sz="2800" dirty="0" smtClean="0"/>
          </a:p>
          <a:p>
            <a:pPr lvl="1"/>
            <a:r>
              <a:rPr lang="en-US" sz="2800" dirty="0" smtClean="0"/>
              <a:t>Safety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65370" y="1812562"/>
            <a:ext cx="6226629" cy="5045438"/>
          </a:xfrm>
          <a:solidFill>
            <a:schemeClr val="accent3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Collection and distribution Services</a:t>
            </a:r>
          </a:p>
          <a:p>
            <a:pPr lvl="1"/>
            <a:r>
              <a:rPr lang="en-US" sz="2800" dirty="0"/>
              <a:t>What needs to be </a:t>
            </a:r>
            <a:r>
              <a:rPr lang="en-US" sz="2800" dirty="0" smtClean="0"/>
              <a:t>Done</a:t>
            </a:r>
            <a:endParaRPr lang="en-US" sz="2800" dirty="0" smtClean="0"/>
          </a:p>
          <a:p>
            <a:pPr lvl="1"/>
            <a:r>
              <a:rPr lang="en-US" sz="2800" dirty="0" smtClean="0"/>
              <a:t>Training</a:t>
            </a:r>
          </a:p>
          <a:p>
            <a:pPr lvl="1"/>
            <a:r>
              <a:rPr lang="en-US" sz="2800" dirty="0" smtClean="0"/>
              <a:t>Safety </a:t>
            </a:r>
          </a:p>
          <a:p>
            <a:r>
              <a:rPr lang="en-US" sz="3200" dirty="0" smtClean="0"/>
              <a:t>Group feeding, shelter and sanitation</a:t>
            </a:r>
          </a:p>
          <a:p>
            <a:pPr lvl="1"/>
            <a:r>
              <a:rPr lang="en-US" sz="2800" dirty="0"/>
              <a:t>What needs to be </a:t>
            </a:r>
            <a:r>
              <a:rPr lang="en-US" sz="2800" dirty="0" smtClean="0"/>
              <a:t>Done</a:t>
            </a:r>
            <a:endParaRPr lang="en-US" sz="2800" dirty="0" smtClean="0"/>
          </a:p>
          <a:p>
            <a:pPr lvl="1"/>
            <a:r>
              <a:rPr lang="en-US" sz="2800" dirty="0" smtClean="0"/>
              <a:t>Training</a:t>
            </a:r>
          </a:p>
          <a:p>
            <a:pPr lvl="1"/>
            <a:r>
              <a:rPr lang="en-US" sz="2800" dirty="0" smtClean="0"/>
              <a:t>Safety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945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-2" y="435430"/>
            <a:ext cx="5708472" cy="136724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Government or community agencies that normally handle each of the emergencies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67658" y="2554514"/>
            <a:ext cx="4794069" cy="389708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alpha val="99000"/>
                  </a:schemeClr>
                </a:solidFill>
              </a:rPr>
              <a:t>Crowd and traffic control</a:t>
            </a:r>
          </a:p>
          <a:p>
            <a:r>
              <a:rPr lang="en-US" sz="3200" dirty="0" smtClean="0">
                <a:solidFill>
                  <a:schemeClr val="tx2">
                    <a:alpha val="99000"/>
                  </a:schemeClr>
                </a:solidFill>
              </a:rPr>
              <a:t>Messenger service and communication</a:t>
            </a:r>
          </a:p>
          <a:p>
            <a:r>
              <a:rPr lang="en-US" sz="3200" dirty="0" smtClean="0">
                <a:solidFill>
                  <a:schemeClr val="tx2">
                    <a:alpha val="99000"/>
                  </a:schemeClr>
                </a:solidFill>
              </a:rPr>
              <a:t>Collection and distribution Services</a:t>
            </a:r>
          </a:p>
          <a:p>
            <a:r>
              <a:rPr lang="en-US" sz="3200" dirty="0" smtClean="0">
                <a:solidFill>
                  <a:schemeClr val="tx2">
                    <a:alpha val="99000"/>
                  </a:schemeClr>
                </a:solidFill>
              </a:rPr>
              <a:t>Group feeding, shelter and sanitation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tx2">
                  <a:alpha val="99000"/>
                </a:schemeClr>
              </a:solidFill>
            </a:endParaRPr>
          </a:p>
          <a:p>
            <a:endParaRPr lang="en-US" sz="3200" dirty="0" smtClean="0">
              <a:solidFill>
                <a:schemeClr val="tx2">
                  <a:alpha val="99000"/>
                </a:scheme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5997572" y="809897"/>
            <a:ext cx="6194425" cy="992776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How Scouts can volunteer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531428" y="2046514"/>
            <a:ext cx="5471885" cy="389708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3200" dirty="0" smtClean="0">
                <a:solidFill>
                  <a:schemeClr val="tx2"/>
                </a:solidFill>
              </a:rPr>
              <a:t>Crowd and traffic control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Messenger service and communication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Collection and distribution Services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Group feeding, shelter and sanitation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1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TCOM BSA 1">
      <a:dk1>
        <a:srgbClr val="00853E"/>
      </a:dk1>
      <a:lt1>
        <a:srgbClr val="FFFFFF"/>
      </a:lt1>
      <a:dk2>
        <a:srgbClr val="747774"/>
      </a:dk2>
      <a:lt2>
        <a:srgbClr val="000000"/>
      </a:lt2>
      <a:accent1>
        <a:srgbClr val="3FDC9E"/>
      </a:accent1>
      <a:accent2>
        <a:srgbClr val="F8603F"/>
      </a:accent2>
      <a:accent3>
        <a:srgbClr val="FEB033"/>
      </a:accent3>
      <a:accent4>
        <a:srgbClr val="565856"/>
      </a:accent4>
      <a:accent5>
        <a:srgbClr val="E68A21"/>
      </a:accent5>
      <a:accent6>
        <a:srgbClr val="1CA971"/>
      </a:accent6>
      <a:hlink>
        <a:srgbClr val="EB383A"/>
      </a:hlink>
      <a:folHlink>
        <a:srgbClr val="C63131"/>
      </a:folHlink>
    </a:clrScheme>
    <a:fontScheme name="Tw Cen MT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3F94C55-38E8-9D4F-B3D3-EC691EC4443E}" vid="{9F92AC58-9245-5A4C-9CA3-A4D2D34F5E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1025</TotalTime>
  <Words>543</Words>
  <Application>Microsoft Macintosh PowerPoint</Application>
  <PresentationFormat>Widescreen</PresentationFormat>
  <Paragraphs>143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Tw Cen MT</vt:lpstr>
      <vt:lpstr>Arial</vt:lpstr>
      <vt:lpstr>Theme1</vt:lpstr>
      <vt:lpstr>Emergency Preparedness</vt:lpstr>
      <vt:lpstr>Aspects of Emergency Preparedness</vt:lpstr>
      <vt:lpstr>Make a chart with each of the aspects of emergency preparedness (Prepare, Respond, Recover, and Mitigate) </vt:lpstr>
      <vt:lpstr>Personal and Family Emergency Kit</vt:lpstr>
      <vt:lpstr>Show how you could safely save a person from… </vt:lpstr>
      <vt:lpstr>Attracting and communicating with rescue planes/aircraft </vt:lpstr>
      <vt:lpstr>Transportation of Injured People</vt:lpstr>
      <vt:lpstr>A Group of scouts should be prepared to do, what training do they need, and safety precautions for emergency services</vt:lpstr>
      <vt:lpstr>PowerPoint Presentation</vt:lpstr>
      <vt:lpstr>Community’s Emergency Management Director</vt:lpstr>
      <vt:lpstr>Emergency Service Project</vt:lpstr>
      <vt:lpstr>Troop Mobilization</vt:lpstr>
      <vt:lpstr>Accident Prevention Program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Preparedness</dc:title>
  <dc:creator>David White</dc:creator>
  <cp:lastModifiedBy>David White</cp:lastModifiedBy>
  <cp:revision>21</cp:revision>
  <dcterms:created xsi:type="dcterms:W3CDTF">2015-11-17T03:04:07Z</dcterms:created>
  <dcterms:modified xsi:type="dcterms:W3CDTF">2016-03-07T23:45:48Z</dcterms:modified>
</cp:coreProperties>
</file>