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6" r:id="rId2"/>
    <p:sldId id="260" r:id="rId3"/>
    <p:sldId id="257" r:id="rId4"/>
    <p:sldId id="266" r:id="rId5"/>
    <p:sldId id="267" r:id="rId6"/>
    <p:sldId id="268" r:id="rId7"/>
    <p:sldId id="259" r:id="rId8"/>
    <p:sldId id="261" r:id="rId9"/>
    <p:sldId id="262" r:id="rId10"/>
    <p:sldId id="263" r:id="rId11"/>
    <p:sldId id="269" r:id="rId12"/>
    <p:sldId id="264" r:id="rId13"/>
    <p:sldId id="270" r:id="rId14"/>
    <p:sldId id="271" r:id="rId15"/>
    <p:sldId id="272" r:id="rId16"/>
    <p:sldId id="273" r:id="rId17"/>
    <p:sldId id="291" r:id="rId18"/>
    <p:sldId id="292" r:id="rId19"/>
    <p:sldId id="274" r:id="rId20"/>
    <p:sldId id="293" r:id="rId21"/>
    <p:sldId id="276" r:id="rId22"/>
    <p:sldId id="297" r:id="rId23"/>
    <p:sldId id="280" r:id="rId24"/>
    <p:sldId id="277" r:id="rId25"/>
    <p:sldId id="294" r:id="rId26"/>
    <p:sldId id="303" r:id="rId27"/>
    <p:sldId id="279" r:id="rId28"/>
    <p:sldId id="281" r:id="rId29"/>
    <p:sldId id="282" r:id="rId30"/>
    <p:sldId id="283" r:id="rId31"/>
    <p:sldId id="284" r:id="rId32"/>
    <p:sldId id="296" r:id="rId33"/>
    <p:sldId id="286" r:id="rId34"/>
    <p:sldId id="287" r:id="rId35"/>
    <p:sldId id="288" r:id="rId36"/>
    <p:sldId id="289" r:id="rId37"/>
    <p:sldId id="290" r:id="rId38"/>
    <p:sldId id="304" r:id="rId39"/>
    <p:sldId id="265" r:id="rId40"/>
    <p:sldId id="25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2"/>
    <p:restoredTop sz="75646" autoAdjust="0"/>
  </p:normalViewPr>
  <p:slideViewPr>
    <p:cSldViewPr snapToGrid="0" snapToObjects="1">
      <p:cViewPr>
        <p:scale>
          <a:sx n="75" d="100"/>
          <a:sy n="75" d="100"/>
        </p:scale>
        <p:origin x="-680" y="-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0C68A-50E7-A54F-9700-B8DD356EAFFF}" type="datetimeFigureOut">
              <a:rPr lang="en-US" smtClean="0"/>
              <a:t>3/8/16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729157-12B7-F346-B3F9-EC527A572E64}" type="slidenum">
              <a:rPr lang="en-US" smtClean="0"/>
              <a:t>‹#›</a:t>
            </a:fld>
            <a:endParaRPr lang="en-US"/>
          </a:p>
        </p:txBody>
      </p:sp>
    </p:spTree>
    <p:extLst>
      <p:ext uri="{BB962C8B-B14F-4D97-AF65-F5344CB8AC3E}">
        <p14:creationId xmlns:p14="http://schemas.microsoft.com/office/powerpoint/2010/main" val="12234088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www.odekirk.info</a:t>
            </a:r>
            <a:r>
              <a:rPr lang="en-US" dirty="0" smtClean="0"/>
              <a:t>/RESOURCE/CHEMISTRY/</a:t>
            </a:r>
            <a:r>
              <a:rPr lang="en-US" dirty="0" err="1" smtClean="0"/>
              <a:t>PHAM.pdf</a:t>
            </a:r>
            <a:r>
              <a:rPr lang="en-US" dirty="0" smtClean="0"/>
              <a:t> </a:t>
            </a:r>
          </a:p>
          <a:p>
            <a:r>
              <a:rPr lang="en-US" dirty="0" smtClean="0"/>
              <a:t>http://</a:t>
            </a:r>
            <a:r>
              <a:rPr lang="en-US" dirty="0" err="1" smtClean="0"/>
              <a:t>www.scouting.org</a:t>
            </a:r>
            <a:r>
              <a:rPr lang="en-US" dirty="0" smtClean="0"/>
              <a:t>/</a:t>
            </a:r>
            <a:r>
              <a:rPr lang="en-US" dirty="0" err="1" smtClean="0"/>
              <a:t>filestore</a:t>
            </a:r>
            <a:r>
              <a:rPr lang="en-US" dirty="0" smtClean="0"/>
              <a:t>/</a:t>
            </a:r>
            <a:r>
              <a:rPr lang="en-US" dirty="0" err="1" smtClean="0"/>
              <a:t>Merit_Badge_ReqandRes</a:t>
            </a:r>
            <a:r>
              <a:rPr lang="en-US" dirty="0" smtClean="0"/>
              <a:t>/</a:t>
            </a:r>
            <a:r>
              <a:rPr lang="en-US" dirty="0" err="1" smtClean="0"/>
              <a:t>Chemistry.pdf</a:t>
            </a:r>
            <a:r>
              <a:rPr lang="en-US" dirty="0" smtClean="0"/>
              <a:t> </a:t>
            </a:r>
            <a:endParaRPr lang="en-US" dirty="0"/>
          </a:p>
        </p:txBody>
      </p:sp>
      <p:sp>
        <p:nvSpPr>
          <p:cNvPr id="4" name="Slide Number Placeholder 3"/>
          <p:cNvSpPr>
            <a:spLocks noGrp="1"/>
          </p:cNvSpPr>
          <p:nvPr>
            <p:ph type="sldNum" sz="quarter" idx="10"/>
          </p:nvPr>
        </p:nvSpPr>
        <p:spPr/>
        <p:txBody>
          <a:bodyPr/>
          <a:lstStyle/>
          <a:p>
            <a:fld id="{A3729157-12B7-F346-B3F9-EC527A572E64}" type="slidenum">
              <a:rPr lang="en-US" smtClean="0"/>
              <a:t>1</a:t>
            </a:fld>
            <a:endParaRPr lang="en-US"/>
          </a:p>
        </p:txBody>
      </p:sp>
    </p:spTree>
    <p:extLst>
      <p:ext uri="{BB962C8B-B14F-4D97-AF65-F5344CB8AC3E}">
        <p14:creationId xmlns:p14="http://schemas.microsoft.com/office/powerpoint/2010/main" val="934484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Pg. 62-63</a:t>
            </a:r>
            <a:endParaRPr lang="en-US" dirty="0"/>
          </a:p>
        </p:txBody>
      </p:sp>
      <p:sp>
        <p:nvSpPr>
          <p:cNvPr id="4" name="Slide Number Placeholder 3"/>
          <p:cNvSpPr>
            <a:spLocks noGrp="1"/>
          </p:cNvSpPr>
          <p:nvPr>
            <p:ph type="sldNum" sz="quarter" idx="10"/>
          </p:nvPr>
        </p:nvSpPr>
        <p:spPr/>
        <p:txBody>
          <a:bodyPr/>
          <a:lstStyle/>
          <a:p>
            <a:fld id="{A3729157-12B7-F346-B3F9-EC527A572E64}" type="slidenum">
              <a:rPr lang="en-US" smtClean="0"/>
              <a:t>19</a:t>
            </a:fld>
            <a:endParaRPr lang="en-US"/>
          </a:p>
        </p:txBody>
      </p:sp>
    </p:spTree>
    <p:extLst>
      <p:ext uri="{BB962C8B-B14F-4D97-AF65-F5344CB8AC3E}">
        <p14:creationId xmlns:p14="http://schemas.microsoft.com/office/powerpoint/2010/main" val="1431641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the graph to d</a:t>
            </a:r>
            <a:r>
              <a:rPr lang="en-US" dirty="0" smtClean="0"/>
              <a:t>iscuss boiling and freezing</a:t>
            </a:r>
            <a:r>
              <a:rPr lang="en-US" baseline="0" dirty="0" smtClean="0"/>
              <a:t> points and how the relate to the change in states.</a:t>
            </a:r>
            <a:endParaRPr lang="en-US" dirty="0"/>
          </a:p>
        </p:txBody>
      </p:sp>
      <p:sp>
        <p:nvSpPr>
          <p:cNvPr id="4" name="Slide Number Placeholder 3"/>
          <p:cNvSpPr>
            <a:spLocks noGrp="1"/>
          </p:cNvSpPr>
          <p:nvPr>
            <p:ph type="sldNum" sz="quarter" idx="10"/>
          </p:nvPr>
        </p:nvSpPr>
        <p:spPr/>
        <p:txBody>
          <a:bodyPr/>
          <a:lstStyle/>
          <a:p>
            <a:fld id="{A3729157-12B7-F346-B3F9-EC527A572E64}" type="slidenum">
              <a:rPr lang="en-US" smtClean="0"/>
              <a:t>20</a:t>
            </a:fld>
            <a:endParaRPr lang="en-US"/>
          </a:p>
        </p:txBody>
      </p:sp>
    </p:spTree>
    <p:extLst>
      <p:ext uri="{BB962C8B-B14F-4D97-AF65-F5344CB8AC3E}">
        <p14:creationId xmlns:p14="http://schemas.microsoft.com/office/powerpoint/2010/main" val="1246969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sciencebob.com</a:t>
            </a:r>
            <a:r>
              <a:rPr lang="en-US" dirty="0" smtClean="0"/>
              <a:t>/make-a-</a:t>
            </a:r>
            <a:r>
              <a:rPr lang="en-US" dirty="0" err="1" smtClean="0"/>
              <a:t>cartesian</a:t>
            </a:r>
            <a:r>
              <a:rPr lang="en-US" dirty="0" smtClean="0"/>
              <a:t>-diver/</a:t>
            </a:r>
          </a:p>
          <a:p>
            <a:r>
              <a:rPr lang="en-US" b="1" dirty="0" smtClean="0">
                <a:solidFill>
                  <a:srgbClr val="FF0000"/>
                </a:solidFill>
              </a:rPr>
              <a:t>Construct a Cartesian diver:</a:t>
            </a:r>
            <a:r>
              <a:rPr lang="en-US" b="1" baseline="0" dirty="0" smtClean="0">
                <a:solidFill>
                  <a:srgbClr val="FF0000"/>
                </a:solidFill>
              </a:rPr>
              <a:t> CONSTRUCT THIS BEFORE CLASSES START. LOOK CLOSELY AT THE AIR BUBBLE INSIDE THE DIVER </a:t>
            </a:r>
          </a:p>
          <a:p>
            <a:endParaRPr lang="en-US" baseline="0" dirty="0" smtClean="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A3729157-12B7-F346-B3F9-EC527A572E64}" type="slidenum">
              <a:rPr lang="en-US" smtClean="0"/>
              <a:t>21</a:t>
            </a:fld>
            <a:endParaRPr lang="en-US"/>
          </a:p>
        </p:txBody>
      </p:sp>
    </p:spTree>
    <p:extLst>
      <p:ext uri="{BB962C8B-B14F-4D97-AF65-F5344CB8AC3E}">
        <p14:creationId xmlns:p14="http://schemas.microsoft.com/office/powerpoint/2010/main" val="4144775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Describe its function of the diver in terms of</a:t>
            </a:r>
            <a:r>
              <a:rPr lang="en-US" baseline="0" dirty="0" smtClean="0">
                <a:solidFill>
                  <a:srgbClr val="000000"/>
                </a:solidFill>
              </a:rPr>
              <a:t> </a:t>
            </a:r>
            <a:r>
              <a:rPr lang="en-US" dirty="0" smtClean="0">
                <a:solidFill>
                  <a:srgbClr val="000000"/>
                </a:solidFill>
              </a:rPr>
              <a:t>how gases in general behave under different pressures and</a:t>
            </a:r>
            <a:r>
              <a:rPr lang="en-US" baseline="0" dirty="0" smtClean="0">
                <a:solidFill>
                  <a:srgbClr val="000000"/>
                </a:solidFill>
              </a:rPr>
              <a:t> </a:t>
            </a:r>
            <a:r>
              <a:rPr lang="en-US" dirty="0" smtClean="0">
                <a:solidFill>
                  <a:srgbClr val="000000"/>
                </a:solidFill>
              </a:rPr>
              <a:t>different temperatures. Describe</a:t>
            </a:r>
            <a:r>
              <a:rPr lang="en-US" baseline="0" dirty="0" smtClean="0">
                <a:solidFill>
                  <a:srgbClr val="000000"/>
                </a:solidFill>
              </a:rPr>
              <a:t> </a:t>
            </a:r>
            <a:r>
              <a:rPr lang="en-US" dirty="0" smtClean="0">
                <a:solidFill>
                  <a:srgbClr val="000000"/>
                </a:solidFill>
              </a:rPr>
              <a:t>how the behavior of gases</a:t>
            </a:r>
            <a:r>
              <a:rPr lang="en-US" baseline="0" dirty="0" smtClean="0">
                <a:solidFill>
                  <a:srgbClr val="000000"/>
                </a:solidFill>
              </a:rPr>
              <a:t> </a:t>
            </a:r>
            <a:r>
              <a:rPr lang="en-US" dirty="0" smtClean="0">
                <a:solidFill>
                  <a:srgbClr val="000000"/>
                </a:solidFill>
              </a:rPr>
              <a:t>affects a backpacker at high altitudes and a scuba diver</a:t>
            </a:r>
            <a:r>
              <a:rPr lang="en-US" baseline="0" dirty="0" smtClean="0">
                <a:solidFill>
                  <a:srgbClr val="000000"/>
                </a:solidFill>
              </a:rPr>
              <a:t> </a:t>
            </a:r>
            <a:r>
              <a:rPr lang="en-US" dirty="0" smtClean="0">
                <a:solidFill>
                  <a:srgbClr val="000000"/>
                </a:solidFill>
              </a:rPr>
              <a:t>underwater.</a:t>
            </a:r>
          </a:p>
          <a:p>
            <a:endParaRPr lang="en-US" dirty="0"/>
          </a:p>
        </p:txBody>
      </p:sp>
      <p:sp>
        <p:nvSpPr>
          <p:cNvPr id="4" name="Slide Number Placeholder 3"/>
          <p:cNvSpPr>
            <a:spLocks noGrp="1"/>
          </p:cNvSpPr>
          <p:nvPr>
            <p:ph type="sldNum" sz="quarter" idx="10"/>
          </p:nvPr>
        </p:nvSpPr>
        <p:spPr/>
        <p:txBody>
          <a:bodyPr/>
          <a:lstStyle/>
          <a:p>
            <a:fld id="{A3729157-12B7-F346-B3F9-EC527A572E64}" type="slidenum">
              <a:rPr lang="en-US" smtClean="0"/>
              <a:t>22</a:t>
            </a:fld>
            <a:endParaRPr lang="en-US"/>
          </a:p>
        </p:txBody>
      </p:sp>
    </p:spTree>
    <p:extLst>
      <p:ext uri="{BB962C8B-B14F-4D97-AF65-F5344CB8AC3E}">
        <p14:creationId xmlns:p14="http://schemas.microsoft.com/office/powerpoint/2010/main" val="4271244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Raw onion: you taste the bitter thiosulfates. These are volatile (meaning they evaporate easily) </a:t>
            </a:r>
          </a:p>
          <a:p>
            <a:pPr marL="171450" indent="-171450">
              <a:buFontTx/>
              <a:buChar char="-"/>
            </a:pPr>
            <a:r>
              <a:rPr lang="en-US" baseline="0" dirty="0" smtClean="0"/>
              <a:t>So as you heat the onion and cook it, they thiosulfates evaporate and the enzyme that produces them is killed. </a:t>
            </a:r>
          </a:p>
          <a:p>
            <a:pPr marL="171450" indent="-171450">
              <a:buFontTx/>
              <a:buChar char="-"/>
            </a:pPr>
            <a:r>
              <a:rPr lang="en-US" baseline="0" dirty="0" smtClean="0"/>
              <a:t>So a translucent onion does not taste as bitter as the raw onion. </a:t>
            </a:r>
          </a:p>
          <a:p>
            <a:pPr marL="171450" indent="-171450">
              <a:buFontTx/>
              <a:buChar char="-"/>
            </a:pPr>
            <a:r>
              <a:rPr lang="en-US" baseline="0" dirty="0" smtClean="0"/>
              <a:t>When a onion is cooked even further (to </a:t>
            </a:r>
            <a:r>
              <a:rPr lang="en-US" baseline="0" dirty="0" err="1" smtClean="0"/>
              <a:t>caramelization</a:t>
            </a:r>
            <a:r>
              <a:rPr lang="en-US" baseline="0" dirty="0" smtClean="0"/>
              <a:t>) it turns brown. This occurs because the heat converts the onion’s </a:t>
            </a:r>
            <a:r>
              <a:rPr lang="en-US" baseline="0" dirty="0" err="1" smtClean="0"/>
              <a:t>carboydrates</a:t>
            </a:r>
            <a:r>
              <a:rPr lang="en-US" baseline="0" dirty="0" smtClean="0"/>
              <a:t> into simple sugars like fructose and glucose. This makes the onion taste sweet </a:t>
            </a:r>
            <a:endParaRPr lang="en-US" dirty="0"/>
          </a:p>
        </p:txBody>
      </p:sp>
      <p:sp>
        <p:nvSpPr>
          <p:cNvPr id="4" name="Slide Number Placeholder 3"/>
          <p:cNvSpPr>
            <a:spLocks noGrp="1"/>
          </p:cNvSpPr>
          <p:nvPr>
            <p:ph type="sldNum" sz="quarter" idx="10"/>
          </p:nvPr>
        </p:nvSpPr>
        <p:spPr/>
        <p:txBody>
          <a:bodyPr/>
          <a:lstStyle/>
          <a:p>
            <a:fld id="{A3729157-12B7-F346-B3F9-EC527A572E64}" type="slidenum">
              <a:rPr lang="en-US" smtClean="0"/>
              <a:t>24</a:t>
            </a:fld>
            <a:endParaRPr lang="en-US"/>
          </a:p>
        </p:txBody>
      </p:sp>
    </p:spTree>
    <p:extLst>
      <p:ext uri="{BB962C8B-B14F-4D97-AF65-F5344CB8AC3E}">
        <p14:creationId xmlns:p14="http://schemas.microsoft.com/office/powerpoint/2010/main" val="1006859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Qualitative</a:t>
            </a:r>
            <a:r>
              <a:rPr lang="en-US" baseline="0" dirty="0" smtClean="0"/>
              <a:t> analysis is concerned with what is in the sample </a:t>
            </a:r>
          </a:p>
          <a:p>
            <a:r>
              <a:rPr lang="en-US" baseline="0" dirty="0" smtClean="0"/>
              <a:t>Quantitative analysis concerned with how much of a substance is in the sample </a:t>
            </a:r>
          </a:p>
        </p:txBody>
      </p:sp>
      <p:sp>
        <p:nvSpPr>
          <p:cNvPr id="4" name="Slide Number Placeholder 3"/>
          <p:cNvSpPr>
            <a:spLocks noGrp="1"/>
          </p:cNvSpPr>
          <p:nvPr>
            <p:ph type="sldNum" sz="quarter" idx="10"/>
          </p:nvPr>
        </p:nvSpPr>
        <p:spPr/>
        <p:txBody>
          <a:bodyPr/>
          <a:lstStyle/>
          <a:p>
            <a:fld id="{A3729157-12B7-F346-B3F9-EC527A572E64}" type="slidenum">
              <a:rPr lang="en-US" smtClean="0"/>
              <a:t>25</a:t>
            </a:fld>
            <a:endParaRPr lang="en-US"/>
          </a:p>
        </p:txBody>
      </p:sp>
    </p:spTree>
    <p:extLst>
      <p:ext uri="{BB962C8B-B14F-4D97-AF65-F5344CB8AC3E}">
        <p14:creationId xmlns:p14="http://schemas.microsoft.com/office/powerpoint/2010/main" val="4245275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a:t>
            </a:r>
          </a:p>
          <a:p>
            <a:pPr marL="171450" indent="-171450">
              <a:buFontTx/>
              <a:buChar char="-"/>
            </a:pPr>
            <a:r>
              <a:rPr lang="en-US" dirty="0" smtClean="0"/>
              <a:t>Both items clean by</a:t>
            </a:r>
            <a:r>
              <a:rPr lang="en-US" baseline="0" dirty="0" smtClean="0"/>
              <a:t> using abrasive action and a detergent. </a:t>
            </a:r>
          </a:p>
          <a:p>
            <a:pPr marL="171450" indent="-171450">
              <a:buFontTx/>
              <a:buChar char="-"/>
            </a:pPr>
            <a:r>
              <a:rPr lang="en-US" baseline="0" dirty="0" smtClean="0"/>
              <a:t>Both contain fluoride but </a:t>
            </a:r>
            <a:r>
              <a:rPr lang="is-IS" baseline="0" dirty="0" smtClean="0"/>
              <a:t>… </a:t>
            </a:r>
            <a:r>
              <a:rPr lang="is-IS" baseline="0" dirty="0" smtClean="0">
                <a:sym typeface="Wingdings"/>
              </a:rPr>
              <a:t> </a:t>
            </a:r>
            <a:r>
              <a:rPr lang="en-US" baseline="0" dirty="0" smtClean="0"/>
              <a:t>important difference in the type of  </a:t>
            </a:r>
            <a:r>
              <a:rPr lang="en-US" b="1" baseline="0" dirty="0" smtClean="0"/>
              <a:t>fluoride</a:t>
            </a:r>
            <a:r>
              <a:rPr lang="en-US" baseline="0" dirty="0" smtClean="0"/>
              <a:t> in the toothpaste and detergent </a:t>
            </a:r>
            <a:r>
              <a:rPr lang="en-US" baseline="0" dirty="0" smtClean="0">
                <a:sym typeface="Wingdings"/>
              </a:rPr>
              <a:t> called a carbonate. </a:t>
            </a:r>
          </a:p>
          <a:p>
            <a:pPr marL="171450" indent="-171450">
              <a:buFontTx/>
              <a:buChar char="-"/>
            </a:pPr>
            <a:r>
              <a:rPr lang="en-US" baseline="0" dirty="0" smtClean="0">
                <a:sym typeface="Wingdings"/>
              </a:rPr>
              <a:t>Fluoride reacts with the tooth enamel to make it a harder surface  less prone to tooth decay </a:t>
            </a:r>
          </a:p>
          <a:p>
            <a:pPr marL="171450" indent="-171450">
              <a:buFontTx/>
              <a:buChar char="-"/>
            </a:pPr>
            <a:r>
              <a:rPr lang="en-US" baseline="0" dirty="0" smtClean="0">
                <a:sym typeface="Wingdings"/>
              </a:rPr>
              <a:t>Fluoride also fights cavity-causing bacteria </a:t>
            </a:r>
          </a:p>
          <a:p>
            <a:pPr marL="171450" indent="-171450">
              <a:buFontTx/>
              <a:buChar char="-"/>
            </a:pPr>
            <a:r>
              <a:rPr lang="en-US" b="1" baseline="0" dirty="0" smtClean="0">
                <a:sym typeface="Wingdings"/>
              </a:rPr>
              <a:t>Calcium carbonate </a:t>
            </a:r>
            <a:r>
              <a:rPr lang="en-US" baseline="0" dirty="0" smtClean="0">
                <a:sym typeface="Wingdings"/>
              </a:rPr>
              <a:t>is typically present in both products</a:t>
            </a:r>
          </a:p>
          <a:p>
            <a:pPr marL="171450" indent="-171450">
              <a:buFontTx/>
              <a:buChar char="-"/>
            </a:pPr>
            <a:r>
              <a:rPr lang="en-US" baseline="0" dirty="0" smtClean="0">
                <a:sym typeface="Wingdings"/>
              </a:rPr>
              <a:t>BUT </a:t>
            </a:r>
            <a:r>
              <a:rPr lang="en-US" b="1" baseline="0" dirty="0" smtClean="0">
                <a:solidFill>
                  <a:srgbClr val="FF0000"/>
                </a:solidFill>
                <a:sym typeface="Wingdings"/>
              </a:rPr>
              <a:t>sodium carbonate </a:t>
            </a:r>
            <a:r>
              <a:rPr lang="en-US" baseline="0" dirty="0" smtClean="0">
                <a:sym typeface="Wingdings"/>
              </a:rPr>
              <a:t>is a harsher abrasive  used in household product? </a:t>
            </a:r>
          </a:p>
          <a:p>
            <a:pPr marL="171450" indent="-171450">
              <a:buFontTx/>
              <a:buChar char="-"/>
            </a:pPr>
            <a:r>
              <a:rPr lang="en-US" baseline="0" dirty="0" smtClean="0">
                <a:sym typeface="Wingdings"/>
              </a:rPr>
              <a:t>If sodium carbonate was used in you toothpaste, it would scratch the enamel.</a:t>
            </a:r>
            <a:endParaRPr lang="en-US" dirty="0"/>
          </a:p>
        </p:txBody>
      </p:sp>
      <p:sp>
        <p:nvSpPr>
          <p:cNvPr id="4" name="Slide Number Placeholder 3"/>
          <p:cNvSpPr>
            <a:spLocks noGrp="1"/>
          </p:cNvSpPr>
          <p:nvPr>
            <p:ph type="sldNum" sz="quarter" idx="10"/>
          </p:nvPr>
        </p:nvSpPr>
        <p:spPr/>
        <p:txBody>
          <a:bodyPr/>
          <a:lstStyle/>
          <a:p>
            <a:fld id="{A3729157-12B7-F346-B3F9-EC527A572E64}" type="slidenum">
              <a:rPr lang="en-US" smtClean="0"/>
              <a:t>26</a:t>
            </a:fld>
            <a:endParaRPr lang="en-US"/>
          </a:p>
        </p:txBody>
      </p:sp>
    </p:spTree>
    <p:extLst>
      <p:ext uri="{BB962C8B-B14F-4D97-AF65-F5344CB8AC3E}">
        <p14:creationId xmlns:p14="http://schemas.microsoft.com/office/powerpoint/2010/main" val="3585850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2"/>
                </a:solidFill>
              </a:rPr>
              <a:t>http://</a:t>
            </a:r>
            <a:r>
              <a:rPr lang="en-US" dirty="0" err="1" smtClean="0">
                <a:solidFill>
                  <a:schemeClr val="tx2"/>
                </a:solidFill>
              </a:rPr>
              <a:t>www.sciencekids.co.nz</a:t>
            </a:r>
            <a:r>
              <a:rPr lang="en-US" dirty="0" smtClean="0">
                <a:solidFill>
                  <a:schemeClr val="tx2"/>
                </a:solidFill>
              </a:rPr>
              <a:t>/experiments/</a:t>
            </a:r>
            <a:r>
              <a:rPr lang="en-US" dirty="0" err="1" smtClean="0">
                <a:solidFill>
                  <a:schemeClr val="tx2"/>
                </a:solidFill>
              </a:rPr>
              <a:t>oilandwater.html</a:t>
            </a:r>
            <a:r>
              <a:rPr lang="en-US" dirty="0" smtClean="0">
                <a:solidFill>
                  <a:schemeClr val="tx2"/>
                </a:solidFill>
              </a:rPr>
              <a:t> </a:t>
            </a:r>
          </a:p>
          <a:p>
            <a:r>
              <a:rPr lang="en-US" dirty="0" smtClean="0">
                <a:solidFill>
                  <a:schemeClr val="tx2"/>
                </a:solidFill>
              </a:rPr>
              <a:t>In a clear container, mix a half-cup of water with a</a:t>
            </a:r>
            <a:r>
              <a:rPr lang="en-US" baseline="0" dirty="0" smtClean="0">
                <a:solidFill>
                  <a:schemeClr val="tx2"/>
                </a:solidFill>
              </a:rPr>
              <a:t> </a:t>
            </a:r>
            <a:r>
              <a:rPr lang="en-US" dirty="0" smtClean="0">
                <a:solidFill>
                  <a:schemeClr val="tx2"/>
                </a:solidFill>
              </a:rPr>
              <a:t>tablespoon of oil. Explain why the oil and water do not</a:t>
            </a:r>
            <a:r>
              <a:rPr lang="en-US" baseline="0" dirty="0" smtClean="0">
                <a:solidFill>
                  <a:schemeClr val="tx2"/>
                </a:solidFill>
              </a:rPr>
              <a:t> </a:t>
            </a:r>
            <a:r>
              <a:rPr lang="en-US" dirty="0" smtClean="0">
                <a:solidFill>
                  <a:schemeClr val="tx2"/>
                </a:solidFill>
              </a:rPr>
              <a:t>mix. Find a substance that will help the two combine,</a:t>
            </a:r>
            <a:r>
              <a:rPr lang="en-US" baseline="0" dirty="0" smtClean="0">
                <a:solidFill>
                  <a:schemeClr val="tx2"/>
                </a:solidFill>
              </a:rPr>
              <a:t> </a:t>
            </a:r>
            <a:r>
              <a:rPr lang="en-US" dirty="0" smtClean="0">
                <a:solidFill>
                  <a:schemeClr val="tx2"/>
                </a:solidFill>
              </a:rPr>
              <a:t>and add it to the mixture. Describe what happened, and</a:t>
            </a:r>
            <a:r>
              <a:rPr lang="en-US" baseline="0" dirty="0" smtClean="0">
                <a:solidFill>
                  <a:schemeClr val="tx2"/>
                </a:solidFill>
              </a:rPr>
              <a:t> </a:t>
            </a:r>
            <a:r>
              <a:rPr lang="en-US" dirty="0" smtClean="0">
                <a:solidFill>
                  <a:schemeClr val="tx2"/>
                </a:solidFill>
              </a:rPr>
              <a:t>explain how that substance worked to combine the oil</a:t>
            </a:r>
            <a:r>
              <a:rPr lang="en-US" baseline="0" dirty="0" smtClean="0">
                <a:solidFill>
                  <a:schemeClr val="tx2"/>
                </a:solidFill>
              </a:rPr>
              <a:t> </a:t>
            </a:r>
            <a:r>
              <a:rPr lang="en-US" dirty="0" smtClean="0">
                <a:solidFill>
                  <a:schemeClr val="tx2"/>
                </a:solidFill>
              </a:rPr>
              <a:t>and water.</a:t>
            </a:r>
          </a:p>
          <a:p>
            <a:endParaRPr lang="en-US" dirty="0" smtClean="0">
              <a:solidFill>
                <a:schemeClr val="tx2"/>
              </a:solidFill>
            </a:endParaRPr>
          </a:p>
          <a:p>
            <a:r>
              <a:rPr lang="en-US" b="1" dirty="0" smtClean="0"/>
              <a:t>REVIEW</a:t>
            </a:r>
            <a:r>
              <a:rPr lang="en-US" b="1" baseline="0" dirty="0" smtClean="0"/>
              <a:t> POLARITY AND HYDROPHOBIC/PHILIC</a:t>
            </a:r>
            <a:endParaRPr lang="en-US" b="1" dirty="0"/>
          </a:p>
        </p:txBody>
      </p:sp>
      <p:sp>
        <p:nvSpPr>
          <p:cNvPr id="4" name="Slide Number Placeholder 3"/>
          <p:cNvSpPr>
            <a:spLocks noGrp="1"/>
          </p:cNvSpPr>
          <p:nvPr>
            <p:ph type="sldNum" sz="quarter" idx="10"/>
          </p:nvPr>
        </p:nvSpPr>
        <p:spPr/>
        <p:txBody>
          <a:bodyPr/>
          <a:lstStyle/>
          <a:p>
            <a:fld id="{A3729157-12B7-F346-B3F9-EC527A572E64}" type="slidenum">
              <a:rPr lang="en-US" smtClean="0"/>
              <a:t>27</a:t>
            </a:fld>
            <a:endParaRPr lang="en-US"/>
          </a:p>
        </p:txBody>
      </p:sp>
    </p:spTree>
    <p:extLst>
      <p:ext uri="{BB962C8B-B14F-4D97-AF65-F5344CB8AC3E}">
        <p14:creationId xmlns:p14="http://schemas.microsoft.com/office/powerpoint/2010/main" val="66317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Briefly</a:t>
            </a:r>
            <a:r>
              <a:rPr lang="en-US" baseline="0" dirty="0" smtClean="0"/>
              <a:t> describe each one, and tell how it applies to your everyday life </a:t>
            </a:r>
            <a:endParaRPr lang="en-US" dirty="0"/>
          </a:p>
        </p:txBody>
      </p:sp>
      <p:sp>
        <p:nvSpPr>
          <p:cNvPr id="4" name="Slide Number Placeholder 3"/>
          <p:cNvSpPr>
            <a:spLocks noGrp="1"/>
          </p:cNvSpPr>
          <p:nvPr>
            <p:ph type="sldNum" sz="quarter" idx="10"/>
          </p:nvPr>
        </p:nvSpPr>
        <p:spPr/>
        <p:txBody>
          <a:bodyPr/>
          <a:lstStyle/>
          <a:p>
            <a:fld id="{A3729157-12B7-F346-B3F9-EC527A572E64}" type="slidenum">
              <a:rPr lang="en-US" smtClean="0"/>
              <a:t>28</a:t>
            </a:fld>
            <a:endParaRPr lang="en-US"/>
          </a:p>
        </p:txBody>
      </p:sp>
    </p:spTree>
    <p:extLst>
      <p:ext uri="{BB962C8B-B14F-4D97-AF65-F5344CB8AC3E}">
        <p14:creationId xmlns:p14="http://schemas.microsoft.com/office/powerpoint/2010/main" val="92702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do pharmaceutical</a:t>
            </a:r>
            <a:r>
              <a:rPr lang="en-US" baseline="0" dirty="0" smtClean="0"/>
              <a:t> products have to be exact? </a:t>
            </a:r>
          </a:p>
          <a:p>
            <a:endParaRPr lang="en-US" dirty="0"/>
          </a:p>
        </p:txBody>
      </p:sp>
      <p:sp>
        <p:nvSpPr>
          <p:cNvPr id="4" name="Slide Number Placeholder 3"/>
          <p:cNvSpPr>
            <a:spLocks noGrp="1"/>
          </p:cNvSpPr>
          <p:nvPr>
            <p:ph type="sldNum" sz="quarter" idx="10"/>
          </p:nvPr>
        </p:nvSpPr>
        <p:spPr/>
        <p:txBody>
          <a:bodyPr/>
          <a:lstStyle/>
          <a:p>
            <a:fld id="{A3729157-12B7-F346-B3F9-EC527A572E64}" type="slidenum">
              <a:rPr lang="en-US" smtClean="0"/>
              <a:t>29</a:t>
            </a:fld>
            <a:endParaRPr lang="en-US"/>
          </a:p>
        </p:txBody>
      </p:sp>
    </p:spTree>
    <p:extLst>
      <p:ext uri="{BB962C8B-B14F-4D97-AF65-F5344CB8AC3E}">
        <p14:creationId xmlns:p14="http://schemas.microsoft.com/office/powerpoint/2010/main" val="2337937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Matter is anything that has mass and occupies space. </a:t>
            </a:r>
          </a:p>
          <a:p>
            <a:endParaRPr lang="en-US" dirty="0"/>
          </a:p>
        </p:txBody>
      </p:sp>
      <p:sp>
        <p:nvSpPr>
          <p:cNvPr id="4" name="Slide Number Placeholder 3"/>
          <p:cNvSpPr>
            <a:spLocks noGrp="1"/>
          </p:cNvSpPr>
          <p:nvPr>
            <p:ph type="sldNum" sz="quarter" idx="10"/>
          </p:nvPr>
        </p:nvSpPr>
        <p:spPr/>
        <p:txBody>
          <a:bodyPr/>
          <a:lstStyle/>
          <a:p>
            <a:fld id="{A3729157-12B7-F346-B3F9-EC527A572E64}" type="slidenum">
              <a:rPr lang="en-US" smtClean="0"/>
              <a:t>3</a:t>
            </a:fld>
            <a:endParaRPr lang="en-US"/>
          </a:p>
        </p:txBody>
      </p:sp>
    </p:spTree>
    <p:extLst>
      <p:ext uri="{BB962C8B-B14F-4D97-AF65-F5344CB8AC3E}">
        <p14:creationId xmlns:p14="http://schemas.microsoft.com/office/powerpoint/2010/main" val="647295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Metals:</a:t>
            </a:r>
          </a:p>
          <a:p>
            <a:pPr marL="228600" indent="-228600">
              <a:buAutoNum type="arabicPeriod"/>
            </a:pPr>
            <a:r>
              <a:rPr lang="en-US" baseline="0" dirty="0" smtClean="0"/>
              <a:t>Aluminum</a:t>
            </a:r>
          </a:p>
          <a:p>
            <a:pPr marL="228600" indent="-228600">
              <a:buAutoNum type="arabicPeriod"/>
            </a:pPr>
            <a:r>
              <a:rPr lang="en-US" baseline="0" dirty="0" smtClean="0"/>
              <a:t>Iron</a:t>
            </a:r>
          </a:p>
          <a:p>
            <a:pPr marL="228600" indent="-228600">
              <a:buAutoNum type="arabicPeriod"/>
            </a:pPr>
            <a:r>
              <a:rPr lang="en-US" baseline="0" dirty="0" smtClean="0"/>
              <a:t>Copper </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A3729157-12B7-F346-B3F9-EC527A572E64}" type="slidenum">
              <a:rPr lang="en-US" smtClean="0"/>
              <a:t>30</a:t>
            </a:fld>
            <a:endParaRPr lang="en-US"/>
          </a:p>
        </p:txBody>
      </p:sp>
    </p:spTree>
    <p:extLst>
      <p:ext uri="{BB962C8B-B14F-4D97-AF65-F5344CB8AC3E}">
        <p14:creationId xmlns:p14="http://schemas.microsoft.com/office/powerpoint/2010/main" val="29848117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REAL</a:t>
            </a:r>
            <a:r>
              <a:rPr lang="en-US" baseline="0" dirty="0" smtClean="0"/>
              <a:t> WORLD APPLICATION:</a:t>
            </a:r>
          </a:p>
          <a:p>
            <a:pPr marL="0" indent="0">
              <a:buFontTx/>
              <a:buNone/>
            </a:pPr>
            <a:r>
              <a:rPr lang="en-US" baseline="0" dirty="0" smtClean="0"/>
              <a:t>1.  Define Polymers and monomers </a:t>
            </a:r>
            <a:endParaRPr lang="en-US" dirty="0" smtClean="0"/>
          </a:p>
          <a:p>
            <a:r>
              <a:rPr lang="en-US" dirty="0" smtClean="0"/>
              <a:t>Polymers = long</a:t>
            </a:r>
            <a:r>
              <a:rPr lang="en-US" baseline="0" dirty="0" smtClean="0"/>
              <a:t> chains of molecules – formed by chemically linking many smaller molecule units (MONOMER) together. </a:t>
            </a:r>
          </a:p>
          <a:p>
            <a:endParaRPr lang="en-US" baseline="0" dirty="0" smtClean="0"/>
          </a:p>
          <a:p>
            <a:r>
              <a:rPr lang="en-US" baseline="0" dirty="0" smtClean="0"/>
              <a:t>2. Describe the symbol for polymers – the number refers to the type of plastic – ex: 3 is designated for PVC.. Encourage scouts to take notice of these symbols on any plastics like bottles, </a:t>
            </a:r>
            <a:r>
              <a:rPr lang="en-US" baseline="0" dirty="0" err="1" smtClean="0"/>
              <a:t>tupperware</a:t>
            </a:r>
            <a:r>
              <a:rPr lang="en-US" baseline="0" dirty="0" smtClean="0"/>
              <a:t> etc. </a:t>
            </a:r>
          </a:p>
        </p:txBody>
      </p:sp>
      <p:sp>
        <p:nvSpPr>
          <p:cNvPr id="4" name="Slide Number Placeholder 3"/>
          <p:cNvSpPr>
            <a:spLocks noGrp="1"/>
          </p:cNvSpPr>
          <p:nvPr>
            <p:ph type="sldNum" sz="quarter" idx="10"/>
          </p:nvPr>
        </p:nvSpPr>
        <p:spPr/>
        <p:txBody>
          <a:bodyPr/>
          <a:lstStyle/>
          <a:p>
            <a:fld id="{A3729157-12B7-F346-B3F9-EC527A572E64}" type="slidenum">
              <a:rPr lang="en-US" smtClean="0"/>
              <a:t>31</a:t>
            </a:fld>
            <a:endParaRPr lang="en-US"/>
          </a:p>
        </p:txBody>
      </p:sp>
    </p:spTree>
    <p:extLst>
      <p:ext uri="{BB962C8B-B14F-4D97-AF65-F5344CB8AC3E}">
        <p14:creationId xmlns:p14="http://schemas.microsoft.com/office/powerpoint/2010/main" val="19000102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Pg. 69</a:t>
            </a:r>
            <a:endParaRPr lang="en-US" dirty="0"/>
          </a:p>
        </p:txBody>
      </p:sp>
      <p:sp>
        <p:nvSpPr>
          <p:cNvPr id="4" name="Slide Number Placeholder 3"/>
          <p:cNvSpPr>
            <a:spLocks noGrp="1"/>
          </p:cNvSpPr>
          <p:nvPr>
            <p:ph type="sldNum" sz="quarter" idx="10"/>
          </p:nvPr>
        </p:nvSpPr>
        <p:spPr/>
        <p:txBody>
          <a:bodyPr/>
          <a:lstStyle/>
          <a:p>
            <a:fld id="{A3729157-12B7-F346-B3F9-EC527A572E64}" type="slidenum">
              <a:rPr lang="en-US" smtClean="0"/>
              <a:t>32</a:t>
            </a:fld>
            <a:endParaRPr lang="en-US"/>
          </a:p>
        </p:txBody>
      </p:sp>
    </p:spTree>
    <p:extLst>
      <p:ext uri="{BB962C8B-B14F-4D97-AF65-F5344CB8AC3E}">
        <p14:creationId xmlns:p14="http://schemas.microsoft.com/office/powerpoint/2010/main" val="28977407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Name</a:t>
            </a:r>
            <a:r>
              <a:rPr lang="en-US" baseline="0" dirty="0" smtClean="0">
                <a:solidFill>
                  <a:srgbClr val="000000"/>
                </a:solidFill>
              </a:rPr>
              <a:t> 2 </a:t>
            </a:r>
            <a:r>
              <a:rPr lang="en-US" baseline="0" dirty="0" err="1" smtClean="0">
                <a:solidFill>
                  <a:srgbClr val="000000"/>
                </a:solidFill>
              </a:rPr>
              <a:t>govt</a:t>
            </a:r>
            <a:r>
              <a:rPr lang="en-US" baseline="0" dirty="0" smtClean="0">
                <a:solidFill>
                  <a:srgbClr val="000000"/>
                </a:solidFill>
              </a:rPr>
              <a:t> agencies responsible for tracking the use of chemicals for commercial and industrial use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Pick one of the agencies and briefly describe its responsibilities</a:t>
            </a:r>
            <a:r>
              <a:rPr lang="en-US" baseline="0" dirty="0" smtClean="0">
                <a:solidFill>
                  <a:srgbClr val="000000"/>
                </a:solidFill>
              </a:rPr>
              <a:t> to the public and environment. </a:t>
            </a:r>
            <a:endParaRPr lang="en-US" dirty="0">
              <a:solidFill>
                <a:srgbClr val="000000"/>
              </a:solidFill>
            </a:endParaRPr>
          </a:p>
        </p:txBody>
      </p:sp>
      <p:sp>
        <p:nvSpPr>
          <p:cNvPr id="4" name="Slide Number Placeholder 3"/>
          <p:cNvSpPr>
            <a:spLocks noGrp="1"/>
          </p:cNvSpPr>
          <p:nvPr>
            <p:ph type="sldNum" sz="quarter" idx="10"/>
          </p:nvPr>
        </p:nvSpPr>
        <p:spPr/>
        <p:txBody>
          <a:bodyPr/>
          <a:lstStyle/>
          <a:p>
            <a:fld id="{A3729157-12B7-F346-B3F9-EC527A572E64}" type="slidenum">
              <a:rPr lang="en-US" smtClean="0"/>
              <a:t>34</a:t>
            </a:fld>
            <a:endParaRPr lang="en-US"/>
          </a:p>
        </p:txBody>
      </p:sp>
    </p:spTree>
    <p:extLst>
      <p:ext uri="{BB962C8B-B14F-4D97-AF65-F5344CB8AC3E}">
        <p14:creationId xmlns:p14="http://schemas.microsoft.com/office/powerpoint/2010/main" val="13115156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rgbClr val="000000"/>
                </a:solidFill>
              </a:rPr>
              <a:t>DISCUSSION</a:t>
            </a:r>
            <a:r>
              <a:rPr lang="en-US" b="1" baseline="0" dirty="0" smtClean="0">
                <a:solidFill>
                  <a:srgbClr val="000000"/>
                </a:solidFill>
              </a:rPr>
              <a:t> OVER GLOBAL WARMING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What is a greenhouse gas?</a:t>
            </a:r>
            <a:r>
              <a:rPr lang="en-US" baseline="0" dirty="0" smtClean="0">
                <a:solidFill>
                  <a:srgbClr val="000000"/>
                </a:solidFill>
              </a:rPr>
              <a:t> Something that traps heat more than oxygen (ex: Methane, NO)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solidFill>
                  <a:srgbClr val="000000"/>
                </a:solidFill>
              </a:rPr>
              <a:t>Greenhouse effect: some of the heat energy is trapped within our atmosphere so that Earth says warm. The greenhouse gases help with this because they are really good at trapping heat. So the significant changes in the Earth’s temperature could have dramatic consequences. We can try to reduce the amount of CO2 we add to the environment or replace the lost vegetation like the rain forests. </a:t>
            </a:r>
            <a:endParaRPr lang="en-US" dirty="0" smtClean="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A3729157-12B7-F346-B3F9-EC527A572E64}" type="slidenum">
              <a:rPr lang="en-US" smtClean="0"/>
              <a:t>35</a:t>
            </a:fld>
            <a:endParaRPr lang="en-US"/>
          </a:p>
        </p:txBody>
      </p:sp>
    </p:spTree>
    <p:extLst>
      <p:ext uri="{BB962C8B-B14F-4D97-AF65-F5344CB8AC3E}">
        <p14:creationId xmlns:p14="http://schemas.microsoft.com/office/powerpoint/2010/main" val="2136334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Pg. 84-</a:t>
            </a:r>
            <a:r>
              <a:rPr lang="en-US" dirty="0" smtClean="0"/>
              <a:t>89</a:t>
            </a:r>
          </a:p>
          <a:p>
            <a:r>
              <a:rPr lang="en-US" dirty="0" smtClean="0">
                <a:solidFill>
                  <a:schemeClr val="tx2"/>
                </a:solidFill>
              </a:rPr>
              <a:t>Using reasons from chemistry, describe the effect on the environment of ONE of the following: sulfur</a:t>
            </a:r>
            <a:r>
              <a:rPr lang="en-US" baseline="0" dirty="0" smtClean="0">
                <a:solidFill>
                  <a:schemeClr val="tx2"/>
                </a:solidFill>
              </a:rPr>
              <a:t> from </a:t>
            </a:r>
            <a:r>
              <a:rPr lang="en-US" baseline="0" smtClean="0">
                <a:solidFill>
                  <a:schemeClr val="tx2"/>
                </a:solidFill>
              </a:rPr>
              <a:t>burning coal </a:t>
            </a:r>
            <a:endParaRPr lang="en-US" dirty="0" smtClean="0">
              <a:solidFill>
                <a:schemeClr val="tx2"/>
              </a:solidFill>
            </a:endParaRPr>
          </a:p>
          <a:p>
            <a:endParaRPr lang="en-US" dirty="0"/>
          </a:p>
        </p:txBody>
      </p:sp>
      <p:sp>
        <p:nvSpPr>
          <p:cNvPr id="4" name="Slide Number Placeholder 3"/>
          <p:cNvSpPr>
            <a:spLocks noGrp="1"/>
          </p:cNvSpPr>
          <p:nvPr>
            <p:ph type="sldNum" sz="quarter" idx="10"/>
          </p:nvPr>
        </p:nvSpPr>
        <p:spPr/>
        <p:txBody>
          <a:bodyPr/>
          <a:lstStyle/>
          <a:p>
            <a:fld id="{A3729157-12B7-F346-B3F9-EC527A572E64}" type="slidenum">
              <a:rPr lang="en-US" smtClean="0"/>
              <a:t>36</a:t>
            </a:fld>
            <a:endParaRPr lang="en-US"/>
          </a:p>
        </p:txBody>
      </p:sp>
    </p:spTree>
    <p:extLst>
      <p:ext uri="{BB962C8B-B14F-4D97-AF65-F5344CB8AC3E}">
        <p14:creationId xmlns:p14="http://schemas.microsoft.com/office/powerpoint/2010/main" val="42702378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0000"/>
                </a:solidFill>
              </a:rPr>
              <a:t>Plants need mineral nutrients (not just water and CO</a:t>
            </a:r>
            <a:r>
              <a:rPr lang="en-US" baseline="-25000" dirty="0" smtClean="0">
                <a:solidFill>
                  <a:srgbClr val="000000"/>
                </a:solidFill>
              </a:rPr>
              <a:t>2</a:t>
            </a:r>
            <a:r>
              <a:rPr lang="en-US" dirty="0" smtClean="0">
                <a:solidFill>
                  <a:srgbClr val="000000"/>
                </a:solidFill>
              </a:rPr>
              <a:t>) to survive and grow. </a:t>
            </a:r>
          </a:p>
          <a:p>
            <a:r>
              <a:rPr lang="en-US" dirty="0" smtClean="0">
                <a:solidFill>
                  <a:srgbClr val="000000"/>
                </a:solidFill>
              </a:rPr>
              <a:t>So farmers use fertilizers to prevent crop loss. </a:t>
            </a:r>
          </a:p>
          <a:p>
            <a:endParaRPr lang="en-US" dirty="0" smtClean="0">
              <a:solidFill>
                <a:srgbClr val="000000"/>
              </a:solidFill>
            </a:endParaRPr>
          </a:p>
          <a:p>
            <a:r>
              <a:rPr lang="en-US" dirty="0" smtClean="0"/>
              <a:t>DETERGENTS:</a:t>
            </a:r>
            <a:r>
              <a:rPr lang="en-US" baseline="0" dirty="0" smtClean="0"/>
              <a:t> HARD WATER contains  inorganic salts (like Calcium carbonate or Magnesium salt)  </a:t>
            </a:r>
            <a:r>
              <a:rPr lang="en-US" baseline="0" dirty="0" smtClean="0">
                <a:sym typeface="Wingdings"/>
              </a:rPr>
              <a:t> causes SOAP SCUM</a:t>
            </a:r>
          </a:p>
          <a:p>
            <a:r>
              <a:rPr lang="en-US" b="1" baseline="0" dirty="0" smtClean="0">
                <a:sym typeface="Wingdings"/>
              </a:rPr>
              <a:t>Phosphorous binds firmly to those ions in the hard water so that surfactant micelles can attach to dirt and oils. </a:t>
            </a:r>
            <a:endParaRPr lang="en-US" b="1" baseline="0" dirty="0" smtClean="0"/>
          </a:p>
          <a:p>
            <a:endParaRPr lang="en-US" baseline="0" dirty="0" smtClean="0"/>
          </a:p>
          <a:p>
            <a:r>
              <a:rPr lang="en-US" baseline="0" dirty="0" smtClean="0"/>
              <a:t>DISCUSSION: when rainwater runs off fertilized grass or an agricultural field, the Phosphate in fertilizers can get carried along with it. Can lead to the same issue seen with use of phosphates in laundry detergent. Discuss this next. </a:t>
            </a:r>
          </a:p>
          <a:p>
            <a:endParaRPr lang="en-US" baseline="0" dirty="0" smtClean="0"/>
          </a:p>
          <a:p>
            <a:r>
              <a:rPr lang="en-US" baseline="0" dirty="0" smtClean="0"/>
              <a:t>DISCUSSION: they seemed perfect for laundry detergents as a water softener until algae in some lakes grew out of control and covered the top of the water. Fish couldn’t get oxygen from the air above (it dissolves in the water for them to breathe)  because of this. So fish suffocated. So what does this have to do with Phosphorous? Well chemists found </a:t>
            </a:r>
            <a:r>
              <a:rPr lang="en-US" baseline="0" dirty="0" err="1" smtClean="0"/>
              <a:t>tha</a:t>
            </a:r>
            <a:r>
              <a:rPr lang="en-US" baseline="0" dirty="0" smtClean="0"/>
              <a:t> phosphates are excellent nutrients for algae (JUST LIKE THE FARMER’S CROPS</a:t>
            </a:r>
            <a:r>
              <a:rPr lang="is-IS" baseline="0" dirty="0" smtClean="0"/>
              <a:t>… they are plants). And laundry detergent from posphates from washing machine drainage would be dumped into rivers and lakes. So now phosphate has been removed from laundry detergents. </a:t>
            </a:r>
            <a:endParaRPr lang="en-US" dirty="0"/>
          </a:p>
        </p:txBody>
      </p:sp>
      <p:sp>
        <p:nvSpPr>
          <p:cNvPr id="4" name="Slide Number Placeholder 3"/>
          <p:cNvSpPr>
            <a:spLocks noGrp="1"/>
          </p:cNvSpPr>
          <p:nvPr>
            <p:ph type="sldNum" sz="quarter" idx="10"/>
          </p:nvPr>
        </p:nvSpPr>
        <p:spPr/>
        <p:txBody>
          <a:bodyPr/>
          <a:lstStyle/>
          <a:p>
            <a:fld id="{A3729157-12B7-F346-B3F9-EC527A572E64}" type="slidenum">
              <a:rPr lang="en-US" smtClean="0"/>
              <a:t>37</a:t>
            </a:fld>
            <a:endParaRPr lang="en-US"/>
          </a:p>
        </p:txBody>
      </p:sp>
    </p:spTree>
    <p:extLst>
      <p:ext uri="{BB962C8B-B14F-4D97-AF65-F5344CB8AC3E}">
        <p14:creationId xmlns:p14="http://schemas.microsoft.com/office/powerpoint/2010/main" val="33203151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blacknerdproblems.com</a:t>
            </a:r>
            <a:r>
              <a:rPr lang="en-US" smtClean="0"/>
              <a:t>/staff-beef-dexters-lab-the-crown-jem-of-cartoon-networks-renaissance-era/</a:t>
            </a:r>
            <a:endParaRPr lang="en-US"/>
          </a:p>
        </p:txBody>
      </p:sp>
      <p:sp>
        <p:nvSpPr>
          <p:cNvPr id="4" name="Slide Number Placeholder 3"/>
          <p:cNvSpPr>
            <a:spLocks noGrp="1"/>
          </p:cNvSpPr>
          <p:nvPr>
            <p:ph type="sldNum" sz="quarter" idx="10"/>
          </p:nvPr>
        </p:nvSpPr>
        <p:spPr/>
        <p:txBody>
          <a:bodyPr/>
          <a:lstStyle/>
          <a:p>
            <a:fld id="{A3729157-12B7-F346-B3F9-EC527A572E64}" type="slidenum">
              <a:rPr lang="en-US" smtClean="0"/>
              <a:t>39</a:t>
            </a:fld>
            <a:endParaRPr lang="en-US"/>
          </a:p>
        </p:txBody>
      </p:sp>
    </p:spTree>
    <p:extLst>
      <p:ext uri="{BB962C8B-B14F-4D97-AF65-F5344CB8AC3E}">
        <p14:creationId xmlns:p14="http://schemas.microsoft.com/office/powerpoint/2010/main" val="4245483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out the groups:</a:t>
            </a:r>
          </a:p>
          <a:p>
            <a:pPr marL="171450" indent="-171450">
              <a:buFontTx/>
              <a:buChar char="-"/>
            </a:pPr>
            <a:r>
              <a:rPr lang="en-US" baseline="0" dirty="0" smtClean="0"/>
              <a:t>Column 1 (Pink) = Alkali metals </a:t>
            </a:r>
          </a:p>
          <a:p>
            <a:pPr marL="171450" indent="-171450">
              <a:buFontTx/>
              <a:buChar char="-"/>
            </a:pPr>
            <a:r>
              <a:rPr lang="en-US" baseline="0" dirty="0" smtClean="0"/>
              <a:t>Column 2 (orange) = alkaline earth metals </a:t>
            </a:r>
          </a:p>
          <a:p>
            <a:pPr marL="171450" indent="-171450">
              <a:buFontTx/>
              <a:buChar char="-"/>
            </a:pPr>
            <a:r>
              <a:rPr lang="en-US" baseline="0" dirty="0" smtClean="0"/>
              <a:t>Column 3- 12 (yellow) = transition metals</a:t>
            </a:r>
          </a:p>
          <a:p>
            <a:pPr marL="171450" indent="-171450">
              <a:buFontTx/>
              <a:buChar char="-"/>
            </a:pPr>
            <a:r>
              <a:rPr lang="en-US" baseline="0" dirty="0" smtClean="0"/>
              <a:t>Puke green = metalloids (share properties of both the metals and nonmetals) </a:t>
            </a:r>
          </a:p>
          <a:p>
            <a:pPr marL="171450" indent="-171450">
              <a:buFontTx/>
              <a:buChar char="-"/>
            </a:pPr>
            <a:r>
              <a:rPr lang="en-US" baseline="0" dirty="0" smtClean="0"/>
              <a:t>Green = non-metals  </a:t>
            </a:r>
          </a:p>
          <a:p>
            <a:pPr marL="171450" indent="-171450">
              <a:buFontTx/>
              <a:buChar char="-"/>
            </a:pPr>
            <a:r>
              <a:rPr lang="en-US" baseline="0" dirty="0" smtClean="0"/>
              <a:t>Column 17 (Green-blue)  = Halogens </a:t>
            </a:r>
          </a:p>
          <a:p>
            <a:pPr marL="171450" indent="-171450">
              <a:buFontTx/>
              <a:buChar char="-"/>
            </a:pPr>
            <a:r>
              <a:rPr lang="en-US" baseline="0" dirty="0" smtClean="0"/>
              <a:t>Column 18 (Blue-purple) = Noble gases </a:t>
            </a:r>
          </a:p>
          <a:p>
            <a:pPr marL="171450" indent="-171450">
              <a:buFontTx/>
              <a:buChar char="-"/>
            </a:pPr>
            <a:endParaRPr lang="en-US" baseline="0"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A3729157-12B7-F346-B3F9-EC527A572E64}" type="slidenum">
              <a:rPr lang="en-US" smtClean="0"/>
              <a:t>5</a:t>
            </a:fld>
            <a:endParaRPr lang="en-US"/>
          </a:p>
        </p:txBody>
      </p:sp>
    </p:spTree>
    <p:extLst>
      <p:ext uri="{BB962C8B-B14F-4D97-AF65-F5344CB8AC3E}">
        <p14:creationId xmlns:p14="http://schemas.microsoft.com/office/powerpoint/2010/main" val="2764352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case of a spill or injury in a chemistry lab – must report it with an MSDS. </a:t>
            </a:r>
            <a:endParaRPr lang="en-US" dirty="0"/>
          </a:p>
        </p:txBody>
      </p:sp>
      <p:sp>
        <p:nvSpPr>
          <p:cNvPr id="4" name="Slide Number Placeholder 3"/>
          <p:cNvSpPr>
            <a:spLocks noGrp="1"/>
          </p:cNvSpPr>
          <p:nvPr>
            <p:ph type="sldNum" sz="quarter" idx="10"/>
          </p:nvPr>
        </p:nvSpPr>
        <p:spPr/>
        <p:txBody>
          <a:bodyPr/>
          <a:lstStyle/>
          <a:p>
            <a:fld id="{A3729157-12B7-F346-B3F9-EC527A572E64}" type="slidenum">
              <a:rPr lang="en-US" smtClean="0"/>
              <a:t>8</a:t>
            </a:fld>
            <a:endParaRPr lang="en-US"/>
          </a:p>
        </p:txBody>
      </p:sp>
    </p:spTree>
    <p:extLst>
      <p:ext uri="{BB962C8B-B14F-4D97-AF65-F5344CB8AC3E}">
        <p14:creationId xmlns:p14="http://schemas.microsoft.com/office/powerpoint/2010/main" val="2220268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would happen if there was chemical spill on a business</a:t>
            </a:r>
            <a:r>
              <a:rPr lang="en-US" baseline="0" dirty="0" smtClean="0"/>
              <a:t> property? </a:t>
            </a:r>
          </a:p>
          <a:p>
            <a:pPr marL="171450" indent="-171450">
              <a:buFontTx/>
              <a:buChar char="-"/>
            </a:pPr>
            <a:r>
              <a:rPr lang="en-US" baseline="0" dirty="0" smtClean="0"/>
              <a:t>Could be washed by the rain into a local stream and drain into the town’s water supply</a:t>
            </a:r>
          </a:p>
          <a:p>
            <a:pPr marL="171450" indent="-171450">
              <a:buFontTx/>
              <a:buChar char="-"/>
            </a:pPr>
            <a:r>
              <a:rPr lang="en-US" baseline="0" dirty="0" smtClean="0"/>
              <a:t>Government regulates the proper use, storage, and disposal of chemicals. </a:t>
            </a:r>
          </a:p>
        </p:txBody>
      </p:sp>
      <p:sp>
        <p:nvSpPr>
          <p:cNvPr id="4" name="Slide Number Placeholder 3"/>
          <p:cNvSpPr>
            <a:spLocks noGrp="1"/>
          </p:cNvSpPr>
          <p:nvPr>
            <p:ph type="sldNum" sz="quarter" idx="10"/>
          </p:nvPr>
        </p:nvSpPr>
        <p:spPr/>
        <p:txBody>
          <a:bodyPr/>
          <a:lstStyle/>
          <a:p>
            <a:fld id="{A3729157-12B7-F346-B3F9-EC527A572E64}" type="slidenum">
              <a:rPr lang="en-US" smtClean="0"/>
              <a:t>10</a:t>
            </a:fld>
            <a:endParaRPr lang="en-US"/>
          </a:p>
        </p:txBody>
      </p:sp>
    </p:spTree>
    <p:extLst>
      <p:ext uri="{BB962C8B-B14F-4D97-AF65-F5344CB8AC3E}">
        <p14:creationId xmlns:p14="http://schemas.microsoft.com/office/powerpoint/2010/main" val="3273918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Explaining</a:t>
            </a:r>
            <a:r>
              <a:rPr lang="en-US" baseline="0" dirty="0" smtClean="0"/>
              <a:t> the picture: </a:t>
            </a:r>
          </a:p>
          <a:p>
            <a:pPr marL="171450" indent="-171450">
              <a:buFontTx/>
              <a:buChar char="-"/>
            </a:pPr>
            <a:r>
              <a:rPr lang="en-US" baseline="0" dirty="0" smtClean="0"/>
              <a:t>You have a glass funnel in which you place a filter paper in (filter paper looks a lot like a coffee filter) </a:t>
            </a:r>
          </a:p>
          <a:p>
            <a:pPr marL="171450" indent="-171450">
              <a:buFontTx/>
              <a:buChar char="-"/>
            </a:pPr>
            <a:r>
              <a:rPr lang="en-US" baseline="0" dirty="0" smtClean="0"/>
              <a:t>You pour your  (water + sand) into the filter paper </a:t>
            </a:r>
          </a:p>
          <a:p>
            <a:pPr marL="171450" indent="-171450">
              <a:buFontTx/>
              <a:buChar char="-"/>
            </a:pPr>
            <a:r>
              <a:rPr lang="en-US" baseline="0" dirty="0" smtClean="0"/>
              <a:t>The sand will stay in the funnel (solid residue) while the water will pass through into the beaker (Filtrate)</a:t>
            </a:r>
            <a:endParaRPr lang="en-US" dirty="0"/>
          </a:p>
        </p:txBody>
      </p:sp>
      <p:sp>
        <p:nvSpPr>
          <p:cNvPr id="4" name="Slide Number Placeholder 3"/>
          <p:cNvSpPr>
            <a:spLocks noGrp="1"/>
          </p:cNvSpPr>
          <p:nvPr>
            <p:ph type="sldNum" sz="quarter" idx="10"/>
          </p:nvPr>
        </p:nvSpPr>
        <p:spPr/>
        <p:txBody>
          <a:bodyPr/>
          <a:lstStyle/>
          <a:p>
            <a:fld id="{A3729157-12B7-F346-B3F9-EC527A572E64}" type="slidenum">
              <a:rPr lang="en-US" smtClean="0"/>
              <a:t>14</a:t>
            </a:fld>
            <a:endParaRPr lang="en-US"/>
          </a:p>
        </p:txBody>
      </p:sp>
    </p:spTree>
    <p:extLst>
      <p:ext uri="{BB962C8B-B14F-4D97-AF65-F5344CB8AC3E}">
        <p14:creationId xmlns:p14="http://schemas.microsoft.com/office/powerpoint/2010/main" val="3808433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boiling point is the temperature at which a substance boils at atmospheric pressure.</a:t>
            </a:r>
          </a:p>
        </p:txBody>
      </p:sp>
      <p:sp>
        <p:nvSpPr>
          <p:cNvPr id="4" name="Slide Number Placeholder 3"/>
          <p:cNvSpPr>
            <a:spLocks noGrp="1"/>
          </p:cNvSpPr>
          <p:nvPr>
            <p:ph type="sldNum" sz="quarter" idx="10"/>
          </p:nvPr>
        </p:nvSpPr>
        <p:spPr/>
        <p:txBody>
          <a:bodyPr/>
          <a:lstStyle/>
          <a:p>
            <a:fld id="{A3729157-12B7-F346-B3F9-EC527A572E64}" type="slidenum">
              <a:rPr lang="en-US" smtClean="0"/>
              <a:t>15</a:t>
            </a:fld>
            <a:endParaRPr lang="en-US"/>
          </a:p>
        </p:txBody>
      </p:sp>
    </p:spTree>
    <p:extLst>
      <p:ext uri="{BB962C8B-B14F-4D97-AF65-F5344CB8AC3E}">
        <p14:creationId xmlns:p14="http://schemas.microsoft.com/office/powerpoint/2010/main" val="314870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Best</a:t>
            </a:r>
            <a:r>
              <a:rPr lang="en-US" baseline="0" dirty="0" smtClean="0"/>
              <a:t> way to remember density = M/V looks look a heart. </a:t>
            </a:r>
          </a:p>
        </p:txBody>
      </p:sp>
      <p:sp>
        <p:nvSpPr>
          <p:cNvPr id="4" name="Slide Number Placeholder 3"/>
          <p:cNvSpPr>
            <a:spLocks noGrp="1"/>
          </p:cNvSpPr>
          <p:nvPr>
            <p:ph type="sldNum" sz="quarter" idx="10"/>
          </p:nvPr>
        </p:nvSpPr>
        <p:spPr/>
        <p:txBody>
          <a:bodyPr/>
          <a:lstStyle/>
          <a:p>
            <a:fld id="{A3729157-12B7-F346-B3F9-EC527A572E64}" type="slidenum">
              <a:rPr lang="en-US" smtClean="0"/>
              <a:t>16</a:t>
            </a:fld>
            <a:endParaRPr lang="en-US"/>
          </a:p>
        </p:txBody>
      </p:sp>
    </p:spTree>
    <p:extLst>
      <p:ext uri="{BB962C8B-B14F-4D97-AF65-F5344CB8AC3E}">
        <p14:creationId xmlns:p14="http://schemas.microsoft.com/office/powerpoint/2010/main" val="1779326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 better picture of oil-water separator </a:t>
            </a:r>
          </a:p>
          <a:p>
            <a:r>
              <a:rPr lang="en-US" dirty="0" smtClean="0"/>
              <a:t>At home</a:t>
            </a:r>
            <a:r>
              <a:rPr lang="en-US" baseline="0" dirty="0" smtClean="0"/>
              <a:t> experiment: you can fill a disposable cup with half olive oil and half water. Let the oil and water separate into two layers. Poke a hole on the side and near the bottom of the cup. Watch the water flow out of the drain hole. Just like it would in an oil water separator. </a:t>
            </a:r>
            <a:endParaRPr lang="en-US" dirty="0"/>
          </a:p>
        </p:txBody>
      </p:sp>
      <p:sp>
        <p:nvSpPr>
          <p:cNvPr id="4" name="Slide Number Placeholder 3"/>
          <p:cNvSpPr>
            <a:spLocks noGrp="1"/>
          </p:cNvSpPr>
          <p:nvPr>
            <p:ph type="sldNum" sz="quarter" idx="10"/>
          </p:nvPr>
        </p:nvSpPr>
        <p:spPr/>
        <p:txBody>
          <a:bodyPr/>
          <a:lstStyle/>
          <a:p>
            <a:fld id="{A3729157-12B7-F346-B3F9-EC527A572E64}" type="slidenum">
              <a:rPr lang="en-US" smtClean="0"/>
              <a:t>17</a:t>
            </a:fld>
            <a:endParaRPr lang="en-US"/>
          </a:p>
        </p:txBody>
      </p:sp>
    </p:spTree>
    <p:extLst>
      <p:ext uri="{BB962C8B-B14F-4D97-AF65-F5344CB8AC3E}">
        <p14:creationId xmlns:p14="http://schemas.microsoft.com/office/powerpoint/2010/main" val="4189013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1168400"/>
            <a:ext cx="12192000" cy="1862667"/>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701204" y="765998"/>
            <a:ext cx="9144000" cy="1509712"/>
          </a:xfrm>
        </p:spPr>
        <p:txBody>
          <a:bodyPr anchor="b"/>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2709672" y="2293596"/>
            <a:ext cx="9144000" cy="10469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FE3BE6E-5DC9-7340-900B-ACC9C8C17C13}" type="datetimeFigureOut">
              <a:rPr lang="en-US" smtClean="0"/>
              <a:t>3/8/16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8177E7-458B-9448-97D6-338F469304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873" y="1030288"/>
            <a:ext cx="2583799" cy="2310270"/>
          </a:xfrm>
          <a:prstGeom prst="rect">
            <a:avLst/>
          </a:prstGeom>
        </p:spPr>
      </p:pic>
    </p:spTree>
    <p:extLst>
      <p:ext uri="{BB962C8B-B14F-4D97-AF65-F5344CB8AC3E}">
        <p14:creationId xmlns:p14="http://schemas.microsoft.com/office/powerpoint/2010/main" val="1013505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838200" y="1825625"/>
            <a:ext cx="6273800" cy="4351338"/>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E3BE6E-5DC9-7340-900B-ACC9C8C17C13}" type="datetimeFigureOut">
              <a:rPr lang="en-US" smtClean="0"/>
              <a:t>3/8/16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8177E7-458B-9448-97D6-338F469304CB}" type="slidenum">
              <a:rPr lang="en-US" smtClean="0"/>
              <a:t>‹#›</a:t>
            </a:fld>
            <a:endParaRPr lang="en-US"/>
          </a:p>
        </p:txBody>
      </p:sp>
      <p:sp>
        <p:nvSpPr>
          <p:cNvPr id="8" name="Rectangle 7"/>
          <p:cNvSpPr/>
          <p:nvPr userDrawn="1"/>
        </p:nvSpPr>
        <p:spPr>
          <a:xfrm>
            <a:off x="7239000" y="1825625"/>
            <a:ext cx="4114800" cy="43513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239000" y="1825625"/>
            <a:ext cx="4114800" cy="5312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t>Click to edit Master text styles</a:t>
            </a:r>
          </a:p>
        </p:txBody>
      </p:sp>
      <p:sp>
        <p:nvSpPr>
          <p:cNvPr id="13" name="Content Placeholder 2"/>
          <p:cNvSpPr>
            <a:spLocks noGrp="1"/>
          </p:cNvSpPr>
          <p:nvPr>
            <p:ph idx="13"/>
          </p:nvPr>
        </p:nvSpPr>
        <p:spPr>
          <a:xfrm>
            <a:off x="7416800" y="2556403"/>
            <a:ext cx="3810000" cy="3421064"/>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96979" y="5912399"/>
            <a:ext cx="814892" cy="728625"/>
          </a:xfrm>
          <a:prstGeom prst="rect">
            <a:avLst/>
          </a:prstGeom>
        </p:spPr>
      </p:pic>
    </p:spTree>
    <p:extLst>
      <p:ext uri="{BB962C8B-B14F-4D97-AF65-F5344CB8AC3E}">
        <p14:creationId xmlns:p14="http://schemas.microsoft.com/office/powerpoint/2010/main" val="1262854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userDrawn="1"/>
        </p:nvSpPr>
        <p:spPr>
          <a:xfrm>
            <a:off x="0" y="2119499"/>
            <a:ext cx="12192000" cy="1043675"/>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Rectangle 8"/>
          <p:cNvSpPr/>
          <p:nvPr userDrawn="1"/>
        </p:nvSpPr>
        <p:spPr>
          <a:xfrm>
            <a:off x="0" y="2997201"/>
            <a:ext cx="12192000" cy="118533"/>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1850" y="3382434"/>
            <a:ext cx="10515600" cy="1180041"/>
          </a:xfrm>
        </p:spPr>
        <p:txBody>
          <a:bodyPr anchor="b"/>
          <a:lstStyle>
            <a:lvl1pPr algn="ct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lgn="ctr">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E3BE6E-5DC9-7340-900B-ACC9C8C17C13}" type="datetimeFigureOut">
              <a:rPr lang="en-US" smtClean="0"/>
              <a:t>3/8/16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8177E7-458B-9448-97D6-338F469304CB}"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53914" y="1869156"/>
            <a:ext cx="1871472" cy="1673352"/>
          </a:xfrm>
          <a:prstGeom prst="rect">
            <a:avLst/>
          </a:prstGeom>
        </p:spPr>
      </p:pic>
    </p:spTree>
    <p:extLst>
      <p:ext uri="{BB962C8B-B14F-4D97-AF65-F5344CB8AC3E}">
        <p14:creationId xmlns:p14="http://schemas.microsoft.com/office/powerpoint/2010/main" val="1508958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E3BE6E-5DC9-7340-900B-ACC9C8C17C13}" type="datetimeFigureOut">
              <a:rPr lang="en-US" smtClean="0"/>
              <a:t>3/8/16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8177E7-458B-9448-97D6-338F469304CB}" type="slidenum">
              <a:rPr lang="en-US" smtClean="0"/>
              <a:t>‹#›</a:t>
            </a:fld>
            <a:endParaRPr lang="en-US"/>
          </a:p>
        </p:txBody>
      </p:sp>
    </p:spTree>
    <p:extLst>
      <p:ext uri="{BB962C8B-B14F-4D97-AF65-F5344CB8AC3E}">
        <p14:creationId xmlns:p14="http://schemas.microsoft.com/office/powerpoint/2010/main" val="1018842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E3BE6E-5DC9-7340-900B-ACC9C8C17C13}" type="datetimeFigureOut">
              <a:rPr lang="en-US" smtClean="0"/>
              <a:t>3/8/16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8177E7-458B-9448-97D6-338F469304CB}" type="slidenum">
              <a:rPr lang="en-US" smtClean="0"/>
              <a:t>‹#›</a:t>
            </a:fld>
            <a:endParaRPr lang="en-US"/>
          </a:p>
        </p:txBody>
      </p:sp>
    </p:spTree>
    <p:extLst>
      <p:ext uri="{BB962C8B-B14F-4D97-AF65-F5344CB8AC3E}">
        <p14:creationId xmlns:p14="http://schemas.microsoft.com/office/powerpoint/2010/main" val="219940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542645"/>
            <a:ext cx="12192000" cy="1148043"/>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 name="Rectangle 6"/>
          <p:cNvSpPr/>
          <p:nvPr userDrawn="1"/>
        </p:nvSpPr>
        <p:spPr>
          <a:xfrm>
            <a:off x="0" y="1466604"/>
            <a:ext cx="12192000" cy="130386"/>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E3BE6E-5DC9-7340-900B-ACC9C8C17C13}" type="datetimeFigureOut">
              <a:rPr lang="en-US" smtClean="0"/>
              <a:t>3/8/16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8177E7-458B-9448-97D6-338F469304CB}" type="slidenum">
              <a:rPr lang="en-US" smtClean="0"/>
              <a:t>‹#›</a:t>
            </a:fld>
            <a:endParaRPr lang="en-US"/>
          </a:p>
        </p:txBody>
      </p:sp>
    </p:spTree>
    <p:extLst>
      <p:ext uri="{BB962C8B-B14F-4D97-AF65-F5344CB8AC3E}">
        <p14:creationId xmlns:p14="http://schemas.microsoft.com/office/powerpoint/2010/main" val="1466799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E3BE6E-5DC9-7340-900B-ACC9C8C17C13}" type="datetimeFigureOut">
              <a:rPr lang="en-US" smtClean="0"/>
              <a:t>3/8/16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8177E7-458B-9448-97D6-338F469304CB}" type="slidenum">
              <a:rPr lang="en-US" smtClean="0"/>
              <a:t>‹#›</a:t>
            </a:fld>
            <a:endParaRPr lang="en-US"/>
          </a:p>
        </p:txBody>
      </p:sp>
    </p:spTree>
    <p:extLst>
      <p:ext uri="{BB962C8B-B14F-4D97-AF65-F5344CB8AC3E}">
        <p14:creationId xmlns:p14="http://schemas.microsoft.com/office/powerpoint/2010/main" val="478543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398779" y="0"/>
            <a:ext cx="4327209"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0447" y="457200"/>
            <a:ext cx="4325461" cy="1600200"/>
          </a:xfrm>
        </p:spPr>
        <p:txBody>
          <a:bodyPr anchor="b"/>
          <a:lstStyle>
            <a:lvl1pPr>
              <a:defRPr sz="3200">
                <a:solidFill>
                  <a:schemeClr val="accent3"/>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00447" y="2057400"/>
            <a:ext cx="4325461" cy="3811588"/>
          </a:xfrm>
        </p:spPr>
        <p:txBody>
          <a:bodyPr/>
          <a:lstStyle>
            <a:lvl1pPr marL="0" indent="0">
              <a:buNone/>
              <a:defRPr sz="1600">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E3BE6E-5DC9-7340-900B-ACC9C8C17C13}" type="datetimeFigureOut">
              <a:rPr lang="en-US" smtClean="0"/>
              <a:t>3/8/16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8177E7-458B-9448-97D6-338F469304CB}" type="slidenum">
              <a:rPr lang="en-US" smtClean="0"/>
              <a:t>‹#›</a:t>
            </a:fld>
            <a:endParaRPr lang="en-US"/>
          </a:p>
        </p:txBody>
      </p:sp>
    </p:spTree>
    <p:extLst>
      <p:ext uri="{BB962C8B-B14F-4D97-AF65-F5344CB8AC3E}">
        <p14:creationId xmlns:p14="http://schemas.microsoft.com/office/powerpoint/2010/main" val="786012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E3BE6E-5DC9-7340-900B-ACC9C8C17C13}" type="datetimeFigureOut">
              <a:rPr lang="en-US" smtClean="0"/>
              <a:t>3/8/16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8177E7-458B-9448-97D6-338F469304CB}" type="slidenum">
              <a:rPr lang="en-US" smtClean="0"/>
              <a:t>‹#›</a:t>
            </a:fld>
            <a:endParaRPr lang="en-US"/>
          </a:p>
        </p:txBody>
      </p:sp>
    </p:spTree>
    <p:extLst>
      <p:ext uri="{BB962C8B-B14F-4D97-AF65-F5344CB8AC3E}">
        <p14:creationId xmlns:p14="http://schemas.microsoft.com/office/powerpoint/2010/main" val="16831374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3BE6E-5DC9-7340-900B-ACC9C8C17C13}" type="datetimeFigureOut">
              <a:rPr lang="en-US" smtClean="0"/>
              <a:t>3/8/16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177E7-458B-9448-97D6-338F469304CB}" type="slidenum">
              <a:rPr lang="en-US" smtClean="0"/>
              <a:t>‹#›</a:t>
            </a:fld>
            <a:endParaRPr lang="en-US"/>
          </a:p>
        </p:txBody>
      </p:sp>
    </p:spTree>
    <p:extLst>
      <p:ext uri="{BB962C8B-B14F-4D97-AF65-F5344CB8AC3E}">
        <p14:creationId xmlns:p14="http://schemas.microsoft.com/office/powerpoint/2010/main" val="121322417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www.scouting.org/scoutsource/BoyScouts/AdvancementandAwards/MeritBadges/mb-CHEM.aspx"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hyperlink" Target="https://www.youtube.com/watch?v=T3he8_e-wkw"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hyperlink" Target="http://viralfacts.org/science/why_oil_and_water_don%E2%80%99t_mix.html" TargetMode="External"/><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hyperlink" Target="http://msds.ohsah.bc.ca/msds_files/15215.pdf" TargetMode="External"/><Relationship Id="rId4" Type="http://schemas.openxmlformats.org/officeDocument/2006/relationships/image" Target="../media/image8.png"/><Relationship Id="rId5" Type="http://schemas.openxmlformats.org/officeDocument/2006/relationships/hyperlink" Target="http://msds.ohsah.bc.ca/msds_files/4170.pdf" TargetMode="External"/><Relationship Id="rId1" Type="http://schemas.openxmlformats.org/officeDocument/2006/relationships/slideLayout" Target="../slideLayouts/slideLayout6.xml"/><Relationship Id="rId2" Type="http://schemas.openxmlformats.org/officeDocument/2006/relationships/hyperlink" Target="http://www.ohsah.bc.c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01204" y="1202266"/>
            <a:ext cx="9144000" cy="1073443"/>
          </a:xfrm>
        </p:spPr>
        <p:txBody>
          <a:bodyPr/>
          <a:lstStyle/>
          <a:p>
            <a:r>
              <a:rPr lang="en-US" dirty="0" smtClean="0">
                <a:latin typeface="Franklin Gothic Heavy" charset="0"/>
                <a:ea typeface="Franklin Gothic Heavy" charset="0"/>
                <a:cs typeface="Franklin Gothic Heavy" charset="0"/>
              </a:rPr>
              <a:t>CHEMISTRY </a:t>
            </a:r>
            <a:endParaRPr lang="en-US" dirty="0">
              <a:latin typeface="Franklin Gothic Heavy" charset="0"/>
              <a:ea typeface="Franklin Gothic Heavy" charset="0"/>
              <a:cs typeface="Franklin Gothic Heavy" charset="0"/>
            </a:endParaRPr>
          </a:p>
        </p:txBody>
      </p:sp>
      <p:pic>
        <p:nvPicPr>
          <p:cNvPr id="5" name="Picture 4"/>
          <p:cNvPicPr>
            <a:picLocks noChangeAspect="1"/>
          </p:cNvPicPr>
          <p:nvPr/>
        </p:nvPicPr>
        <p:blipFill>
          <a:blip r:embed="rId3"/>
          <a:stretch>
            <a:fillRect/>
          </a:stretch>
        </p:blipFill>
        <p:spPr>
          <a:xfrm>
            <a:off x="4538133" y="3139309"/>
            <a:ext cx="3217333" cy="3217333"/>
          </a:xfrm>
          <a:prstGeom prst="rect">
            <a:avLst/>
          </a:prstGeom>
          <a:ln>
            <a:solidFill>
              <a:srgbClr val="000000"/>
            </a:solidFill>
          </a:ln>
        </p:spPr>
      </p:pic>
      <p:sp>
        <p:nvSpPr>
          <p:cNvPr id="6" name="TextBox 5"/>
          <p:cNvSpPr txBox="1"/>
          <p:nvPr/>
        </p:nvSpPr>
        <p:spPr>
          <a:xfrm>
            <a:off x="4267201" y="6396335"/>
            <a:ext cx="3657600" cy="461665"/>
          </a:xfrm>
          <a:prstGeom prst="rect">
            <a:avLst/>
          </a:prstGeom>
          <a:noFill/>
        </p:spPr>
        <p:txBody>
          <a:bodyPr wrap="square" rtlCol="0">
            <a:spAutoFit/>
          </a:bodyPr>
          <a:lstStyle/>
          <a:p>
            <a:r>
              <a:rPr lang="en-US" sz="1200" dirty="0">
                <a:hlinkClick r:id="rId4"/>
              </a:rPr>
              <a:t>http://www.scouting.org/scoutsource/BoyScouts/AdvancementandAwards/MeritBadges/mb-</a:t>
            </a:r>
            <a:r>
              <a:rPr lang="en-US" sz="1200" dirty="0" smtClean="0">
                <a:hlinkClick r:id="rId4"/>
              </a:rPr>
              <a:t>CHEM.aspx</a:t>
            </a:r>
            <a:r>
              <a:rPr lang="en-US" sz="1200" dirty="0" smtClean="0"/>
              <a:t> </a:t>
            </a:r>
            <a:endParaRPr lang="en-US" sz="1200" dirty="0"/>
          </a:p>
        </p:txBody>
      </p:sp>
    </p:spTree>
    <p:extLst>
      <p:ext uri="{BB962C8B-B14F-4D97-AF65-F5344CB8AC3E}">
        <p14:creationId xmlns:p14="http://schemas.microsoft.com/office/powerpoint/2010/main" val="83834668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lstStyle/>
          <a:p>
            <a:pPr algn="ctr"/>
            <a:r>
              <a:rPr lang="en-US" dirty="0" smtClean="0"/>
              <a:t>Storing Chemicals Safely </a:t>
            </a:r>
            <a:endParaRPr lang="en-US" dirty="0"/>
          </a:p>
        </p:txBody>
      </p:sp>
      <p:sp>
        <p:nvSpPr>
          <p:cNvPr id="3" name="Content Placeholder 2"/>
          <p:cNvSpPr>
            <a:spLocks noGrp="1"/>
          </p:cNvSpPr>
          <p:nvPr>
            <p:ph idx="1"/>
          </p:nvPr>
        </p:nvSpPr>
        <p:spPr>
          <a:xfrm>
            <a:off x="152400" y="1825625"/>
            <a:ext cx="7111999" cy="4541308"/>
          </a:xfrm>
          <a:solidFill>
            <a:schemeClr val="tx1"/>
          </a:solidFill>
          <a:ln>
            <a:solidFill>
              <a:srgbClr val="000000"/>
            </a:solidFill>
          </a:ln>
        </p:spPr>
        <p:txBody>
          <a:bodyPr>
            <a:normAutofit fontScale="92500" lnSpcReduction="20000"/>
          </a:bodyPr>
          <a:lstStyle/>
          <a:p>
            <a:r>
              <a:rPr lang="en-US" sz="2400" b="1" u="sng" dirty="0" smtClean="0">
                <a:solidFill>
                  <a:srgbClr val="000000"/>
                </a:solidFill>
              </a:rPr>
              <a:t>STORAGE IN YOUR HOME</a:t>
            </a:r>
          </a:p>
          <a:p>
            <a:pPr>
              <a:buFontTx/>
              <a:buChar char="-"/>
            </a:pPr>
            <a:r>
              <a:rPr lang="en-US" sz="2000" dirty="0" smtClean="0">
                <a:solidFill>
                  <a:srgbClr val="000000"/>
                </a:solidFill>
              </a:rPr>
              <a:t>Childproof locking devices on cabinets </a:t>
            </a:r>
          </a:p>
          <a:p>
            <a:pPr>
              <a:buFontTx/>
              <a:buChar char="-"/>
            </a:pPr>
            <a:r>
              <a:rPr lang="en-US" sz="2000" dirty="0" smtClean="0">
                <a:solidFill>
                  <a:srgbClr val="000000"/>
                </a:solidFill>
              </a:rPr>
              <a:t>Read the label!   </a:t>
            </a:r>
          </a:p>
          <a:p>
            <a:r>
              <a:rPr lang="en-US" sz="2400" b="1" u="sng" dirty="0" smtClean="0">
                <a:solidFill>
                  <a:srgbClr val="000000"/>
                </a:solidFill>
              </a:rPr>
              <a:t>STORAGE IN YOUR SCHOOL</a:t>
            </a:r>
          </a:p>
          <a:p>
            <a:pPr>
              <a:buFontTx/>
              <a:buChar char="-"/>
            </a:pPr>
            <a:r>
              <a:rPr lang="en-US" sz="2000" dirty="0" smtClean="0">
                <a:solidFill>
                  <a:srgbClr val="000000"/>
                </a:solidFill>
              </a:rPr>
              <a:t>Storage organized by hazard classification </a:t>
            </a:r>
          </a:p>
          <a:p>
            <a:pPr>
              <a:buFontTx/>
              <a:buChar char="-"/>
            </a:pPr>
            <a:r>
              <a:rPr lang="en-US" sz="2000" dirty="0" smtClean="0">
                <a:solidFill>
                  <a:srgbClr val="000000"/>
                </a:solidFill>
              </a:rPr>
              <a:t>Teachers receive special training for storage, use, hazards, and disposal</a:t>
            </a:r>
          </a:p>
          <a:p>
            <a:pPr>
              <a:buFontTx/>
              <a:buChar char="-"/>
            </a:pPr>
            <a:r>
              <a:rPr lang="en-US" sz="2000" dirty="0" smtClean="0">
                <a:solidFill>
                  <a:srgbClr val="000000"/>
                </a:solidFill>
              </a:rPr>
              <a:t>Chemical spill plans in case of accident</a:t>
            </a:r>
            <a:endParaRPr lang="en-US" sz="2000" b="1" u="sng" dirty="0" smtClean="0">
              <a:solidFill>
                <a:srgbClr val="000000"/>
              </a:solidFill>
            </a:endParaRPr>
          </a:p>
          <a:p>
            <a:r>
              <a:rPr lang="en-US" sz="2400" b="1" u="sng" dirty="0" smtClean="0">
                <a:solidFill>
                  <a:srgbClr val="000000"/>
                </a:solidFill>
              </a:rPr>
              <a:t>STORAGE IN YOUR COMMUNITY </a:t>
            </a:r>
          </a:p>
          <a:p>
            <a:pPr>
              <a:buFontTx/>
              <a:buChar char="-"/>
            </a:pPr>
            <a:r>
              <a:rPr lang="en-US" sz="2100" dirty="0" smtClean="0">
                <a:solidFill>
                  <a:srgbClr val="000000"/>
                </a:solidFill>
              </a:rPr>
              <a:t>Businesses can use hazardous chemicals </a:t>
            </a:r>
          </a:p>
          <a:p>
            <a:pPr>
              <a:buFontTx/>
              <a:buChar char="-"/>
            </a:pPr>
            <a:r>
              <a:rPr lang="en-US" sz="2100" dirty="0" smtClean="0">
                <a:solidFill>
                  <a:srgbClr val="000000"/>
                </a:solidFill>
              </a:rPr>
              <a:t>Can be toxic if not stored properly </a:t>
            </a:r>
          </a:p>
          <a:p>
            <a:pPr>
              <a:buFontTx/>
              <a:buChar char="-"/>
            </a:pPr>
            <a:r>
              <a:rPr lang="en-US" sz="2100" dirty="0" smtClean="0">
                <a:solidFill>
                  <a:srgbClr val="000000"/>
                </a:solidFill>
              </a:rPr>
              <a:t>What would happen if there is a chemical spill on a business property? </a:t>
            </a:r>
          </a:p>
          <a:p>
            <a:pPr>
              <a:buFontTx/>
              <a:buChar char="-"/>
            </a:pPr>
            <a:r>
              <a:rPr lang="en-US" sz="2100" dirty="0" smtClean="0">
                <a:solidFill>
                  <a:srgbClr val="000000"/>
                </a:solidFill>
              </a:rPr>
              <a:t>Government Regulations </a:t>
            </a:r>
            <a:endParaRPr lang="en-US" sz="2100" dirty="0">
              <a:solidFill>
                <a:srgbClr val="000000"/>
              </a:solidFill>
            </a:endParaRPr>
          </a:p>
        </p:txBody>
      </p:sp>
      <p:sp>
        <p:nvSpPr>
          <p:cNvPr id="4" name="Content Placeholder 3"/>
          <p:cNvSpPr>
            <a:spLocks noGrp="1"/>
          </p:cNvSpPr>
          <p:nvPr>
            <p:ph idx="13"/>
          </p:nvPr>
        </p:nvSpPr>
        <p:spPr/>
        <p:txBody>
          <a:bodyPr/>
          <a:lstStyle/>
          <a:p>
            <a:pPr marL="0" indent="0">
              <a:buNone/>
            </a:pPr>
            <a:endParaRPr lang="en-US" dirty="0" smtClean="0">
              <a:solidFill>
                <a:srgbClr val="000000"/>
              </a:solidFill>
            </a:endParaRPr>
          </a:p>
          <a:p>
            <a:pPr marL="0" indent="0">
              <a:buNone/>
            </a:pPr>
            <a:r>
              <a:rPr lang="en-US" dirty="0" smtClean="0">
                <a:solidFill>
                  <a:srgbClr val="000000"/>
                </a:solidFill>
              </a:rPr>
              <a:t>NEVER STORE A CHEMICAL IN A CONTAINER THAT WAS NOT MADE FOR IT!!! </a:t>
            </a:r>
            <a:endParaRPr lang="en-US" dirty="0">
              <a:solidFill>
                <a:srgbClr val="000000"/>
              </a:solidFill>
            </a:endParaRPr>
          </a:p>
        </p:txBody>
      </p:sp>
    </p:spTree>
    <p:extLst>
      <p:ext uri="{BB962C8B-B14F-4D97-AF65-F5344CB8AC3E}">
        <p14:creationId xmlns:p14="http://schemas.microsoft.com/office/powerpoint/2010/main" val="1909858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4267" y="3589867"/>
            <a:ext cx="8619066" cy="1422400"/>
          </a:xfrm>
          <a:solidFill>
            <a:srgbClr val="FFFFFF"/>
          </a:solidFill>
          <a:ln>
            <a:solidFill>
              <a:srgbClr val="000000"/>
            </a:solidFill>
          </a:ln>
        </p:spPr>
        <p:txBody>
          <a:bodyPr>
            <a:normAutofit fontScale="90000"/>
          </a:bodyPr>
          <a:lstStyle/>
          <a:p>
            <a:r>
              <a:rPr lang="en-US" b="1" u="sng" dirty="0" smtClean="0">
                <a:solidFill>
                  <a:srgbClr val="000000"/>
                </a:solidFill>
              </a:rPr>
              <a:t>Section 2:</a:t>
            </a:r>
            <a:r>
              <a:rPr lang="en-US" dirty="0" smtClean="0">
                <a:solidFill>
                  <a:srgbClr val="000000"/>
                </a:solidFill>
              </a:rPr>
              <a:t/>
            </a:r>
            <a:br>
              <a:rPr lang="en-US" dirty="0" smtClean="0">
                <a:solidFill>
                  <a:srgbClr val="000000"/>
                </a:solidFill>
              </a:rPr>
            </a:br>
            <a:r>
              <a:rPr lang="en-US" dirty="0" smtClean="0">
                <a:solidFill>
                  <a:srgbClr val="000000"/>
                </a:solidFill>
              </a:rPr>
              <a:t> Reactions.. the fun stuff! </a:t>
            </a:r>
            <a:endParaRPr lang="en-US" dirty="0">
              <a:solidFill>
                <a:srgbClr val="000000"/>
              </a:solidFill>
            </a:endParaRPr>
          </a:p>
        </p:txBody>
      </p:sp>
    </p:spTree>
    <p:extLst>
      <p:ext uri="{BB962C8B-B14F-4D97-AF65-F5344CB8AC3E}">
        <p14:creationId xmlns:p14="http://schemas.microsoft.com/office/powerpoint/2010/main" val="542334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999" y="365125"/>
            <a:ext cx="11260667" cy="1325563"/>
          </a:xfrm>
          <a:solidFill>
            <a:srgbClr val="575957"/>
          </a:solidFill>
        </p:spPr>
        <p:txBody>
          <a:bodyPr/>
          <a:lstStyle/>
          <a:p>
            <a:pPr algn="ctr"/>
            <a:r>
              <a:rPr lang="en-US" dirty="0" smtClean="0"/>
              <a:t>Fe (s) + CuSO</a:t>
            </a:r>
            <a:r>
              <a:rPr lang="en-US" baseline="-25000" dirty="0" smtClean="0"/>
              <a:t>4</a:t>
            </a:r>
            <a:r>
              <a:rPr lang="en-US" dirty="0" smtClean="0"/>
              <a:t> (aq)  </a:t>
            </a:r>
            <a:r>
              <a:rPr lang="en-US" dirty="0" smtClean="0">
                <a:sym typeface="Wingdings"/>
              </a:rPr>
              <a:t>  FeSO</a:t>
            </a:r>
            <a:r>
              <a:rPr lang="en-US" baseline="-25000" dirty="0" smtClean="0">
                <a:sym typeface="Wingdings"/>
              </a:rPr>
              <a:t>4</a:t>
            </a:r>
            <a:r>
              <a:rPr lang="en-US" dirty="0" smtClean="0">
                <a:sym typeface="Wingdings"/>
              </a:rPr>
              <a:t> (aq) + Cu (s)</a:t>
            </a:r>
            <a:endParaRPr lang="en-US" dirty="0"/>
          </a:p>
        </p:txBody>
      </p:sp>
      <p:pic>
        <p:nvPicPr>
          <p:cNvPr id="5" name="Content Placeholder 4"/>
          <p:cNvPicPr>
            <a:picLocks noGrp="1" noChangeAspect="1"/>
          </p:cNvPicPr>
          <p:nvPr>
            <p:ph idx="1"/>
          </p:nvPr>
        </p:nvPicPr>
        <p:blipFill>
          <a:blip r:embed="rId2"/>
          <a:srcRect t="6652" b="6652"/>
          <a:stretch>
            <a:fillRect/>
          </a:stretch>
        </p:blipFill>
        <p:spPr/>
      </p:pic>
      <p:sp>
        <p:nvSpPr>
          <p:cNvPr id="6" name="TextBox 5"/>
          <p:cNvSpPr txBox="1"/>
          <p:nvPr/>
        </p:nvSpPr>
        <p:spPr>
          <a:xfrm>
            <a:off x="508000" y="6366933"/>
            <a:ext cx="6908800" cy="307777"/>
          </a:xfrm>
          <a:prstGeom prst="rect">
            <a:avLst/>
          </a:prstGeom>
          <a:noFill/>
        </p:spPr>
        <p:txBody>
          <a:bodyPr wrap="square" rtlCol="0">
            <a:spAutoFit/>
          </a:bodyPr>
          <a:lstStyle/>
          <a:p>
            <a:r>
              <a:rPr lang="en-US" sz="1400" dirty="0">
                <a:solidFill>
                  <a:srgbClr val="000000"/>
                </a:solidFill>
              </a:rPr>
              <a:t>http://</a:t>
            </a:r>
            <a:r>
              <a:rPr lang="en-US" sz="1400" dirty="0" err="1">
                <a:solidFill>
                  <a:srgbClr val="000000"/>
                </a:solidFill>
              </a:rPr>
              <a:t>www.harpercollege.edu</a:t>
            </a:r>
            <a:r>
              <a:rPr lang="en-US" sz="1400" dirty="0">
                <a:solidFill>
                  <a:srgbClr val="000000"/>
                </a:solidFill>
              </a:rPr>
              <a:t>/tm-</a:t>
            </a:r>
            <a:r>
              <a:rPr lang="en-US" sz="1400" dirty="0" err="1">
                <a:solidFill>
                  <a:srgbClr val="000000"/>
                </a:solidFill>
              </a:rPr>
              <a:t>ps</a:t>
            </a:r>
            <a:r>
              <a:rPr lang="en-US" sz="1400" dirty="0">
                <a:solidFill>
                  <a:srgbClr val="000000"/>
                </a:solidFill>
              </a:rPr>
              <a:t>/chm/100/</a:t>
            </a:r>
            <a:r>
              <a:rPr lang="en-US" sz="1400" dirty="0" err="1">
                <a:solidFill>
                  <a:srgbClr val="000000"/>
                </a:solidFill>
              </a:rPr>
              <a:t>dgodambe</a:t>
            </a:r>
            <a:r>
              <a:rPr lang="en-US" sz="1400" dirty="0">
                <a:solidFill>
                  <a:srgbClr val="000000"/>
                </a:solidFill>
              </a:rPr>
              <a:t>/</a:t>
            </a:r>
            <a:r>
              <a:rPr lang="en-US" sz="1400" dirty="0" err="1">
                <a:solidFill>
                  <a:srgbClr val="000000"/>
                </a:solidFill>
              </a:rPr>
              <a:t>thedisk</a:t>
            </a:r>
            <a:r>
              <a:rPr lang="en-US" sz="1400" dirty="0">
                <a:solidFill>
                  <a:srgbClr val="000000"/>
                </a:solidFill>
              </a:rPr>
              <a:t>/</a:t>
            </a:r>
            <a:r>
              <a:rPr lang="en-US" sz="1400" dirty="0" err="1">
                <a:solidFill>
                  <a:srgbClr val="000000"/>
                </a:solidFill>
              </a:rPr>
              <a:t>chemrxn</a:t>
            </a:r>
            <a:r>
              <a:rPr lang="en-US" sz="1400" dirty="0">
                <a:solidFill>
                  <a:srgbClr val="000000"/>
                </a:solidFill>
              </a:rPr>
              <a:t>/7perform.htm</a:t>
            </a:r>
          </a:p>
        </p:txBody>
      </p:sp>
      <p:sp>
        <p:nvSpPr>
          <p:cNvPr id="11" name="Content Placeholder 10"/>
          <p:cNvSpPr>
            <a:spLocks noGrp="1"/>
          </p:cNvSpPr>
          <p:nvPr>
            <p:ph idx="13"/>
          </p:nvPr>
        </p:nvSpPr>
        <p:spPr>
          <a:xfrm>
            <a:off x="7416800" y="2437870"/>
            <a:ext cx="3810000" cy="3421064"/>
          </a:xfrm>
        </p:spPr>
        <p:txBody>
          <a:bodyPr/>
          <a:lstStyle/>
          <a:p>
            <a:r>
              <a:rPr lang="en-US" dirty="0" smtClean="0">
                <a:solidFill>
                  <a:srgbClr val="000000"/>
                </a:solidFill>
              </a:rPr>
              <a:t>Iron Nail placed in a copper sulfate solution</a:t>
            </a:r>
          </a:p>
          <a:p>
            <a:r>
              <a:rPr lang="en-US" dirty="0" smtClean="0">
                <a:solidFill>
                  <a:srgbClr val="000000"/>
                </a:solidFill>
              </a:rPr>
              <a:t>Single displacement reaction  </a:t>
            </a:r>
          </a:p>
          <a:p>
            <a:r>
              <a:rPr lang="en-US" dirty="0">
                <a:solidFill>
                  <a:srgbClr val="000000"/>
                </a:solidFill>
              </a:rPr>
              <a:t>Video: </a:t>
            </a:r>
            <a:r>
              <a:rPr lang="en-US" sz="2000" dirty="0">
                <a:solidFill>
                  <a:srgbClr val="000000"/>
                </a:solidFill>
                <a:hlinkClick r:id="rId3"/>
              </a:rPr>
              <a:t>https://www.youtube.com/watch?v=T3he8_e-</a:t>
            </a:r>
            <a:r>
              <a:rPr lang="en-US" sz="2000" dirty="0" smtClean="0">
                <a:solidFill>
                  <a:srgbClr val="000000"/>
                </a:solidFill>
                <a:hlinkClick r:id="rId3"/>
              </a:rPr>
              <a:t>wkw</a:t>
            </a:r>
            <a:r>
              <a:rPr lang="en-US" sz="2000" dirty="0" smtClean="0">
                <a:solidFill>
                  <a:srgbClr val="000000"/>
                </a:solidFill>
              </a:rPr>
              <a:t> </a:t>
            </a:r>
            <a:endParaRPr lang="en-US" sz="2000" dirty="0">
              <a:solidFill>
                <a:srgbClr val="000000"/>
              </a:solidFill>
            </a:endParaRPr>
          </a:p>
        </p:txBody>
      </p:sp>
      <p:sp>
        <p:nvSpPr>
          <p:cNvPr id="12" name="TextBox 11"/>
          <p:cNvSpPr txBox="1"/>
          <p:nvPr/>
        </p:nvSpPr>
        <p:spPr>
          <a:xfrm>
            <a:off x="8619067" y="20828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39245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lstStyle/>
          <a:p>
            <a:pPr algn="ctr"/>
            <a:r>
              <a:rPr lang="en-US" dirty="0" smtClean="0">
                <a:solidFill>
                  <a:schemeClr val="accent3"/>
                </a:solidFill>
              </a:rPr>
              <a:t>Separation Techniques </a:t>
            </a:r>
            <a:endParaRPr lang="en-US" dirty="0">
              <a:solidFill>
                <a:schemeClr val="accent3"/>
              </a:solidFill>
            </a:endParaRPr>
          </a:p>
        </p:txBody>
      </p:sp>
      <p:sp>
        <p:nvSpPr>
          <p:cNvPr id="3" name="Content Placeholder 2"/>
          <p:cNvSpPr>
            <a:spLocks noGrp="1"/>
          </p:cNvSpPr>
          <p:nvPr>
            <p:ph sz="half" idx="1"/>
          </p:nvPr>
        </p:nvSpPr>
        <p:spPr>
          <a:xfrm>
            <a:off x="3302002" y="2523065"/>
            <a:ext cx="4622799" cy="3539067"/>
          </a:xfrm>
          <a:solidFill>
            <a:schemeClr val="accent3">
              <a:lumMod val="60000"/>
              <a:lumOff val="40000"/>
            </a:schemeClr>
          </a:solidFill>
          <a:ln>
            <a:solidFill>
              <a:srgbClr val="000000"/>
            </a:solidFill>
          </a:ln>
        </p:spPr>
        <p:txBody>
          <a:bodyPr/>
          <a:lstStyle/>
          <a:p>
            <a:pPr marL="0" indent="0">
              <a:buNone/>
            </a:pPr>
            <a:endParaRPr lang="en-US" dirty="0" smtClean="0">
              <a:solidFill>
                <a:schemeClr val="tx2"/>
              </a:solidFill>
            </a:endParaRPr>
          </a:p>
          <a:p>
            <a:pPr marL="0" indent="0">
              <a:buNone/>
            </a:pPr>
            <a:r>
              <a:rPr lang="en-US" dirty="0" smtClean="0">
                <a:solidFill>
                  <a:schemeClr val="tx2"/>
                </a:solidFill>
              </a:rPr>
              <a:t>How would you separate…</a:t>
            </a:r>
          </a:p>
          <a:p>
            <a:pPr marL="514350" indent="-514350">
              <a:buFont typeface="+mj-lt"/>
              <a:buAutoNum type="arabicPeriod"/>
            </a:pPr>
            <a:r>
              <a:rPr lang="en-US" dirty="0" smtClean="0">
                <a:solidFill>
                  <a:schemeClr val="tx2"/>
                </a:solidFill>
              </a:rPr>
              <a:t>Sand from water? </a:t>
            </a:r>
          </a:p>
          <a:p>
            <a:pPr marL="514350" indent="-514350">
              <a:buFont typeface="+mj-lt"/>
              <a:buAutoNum type="arabicPeriod"/>
            </a:pPr>
            <a:r>
              <a:rPr lang="en-US" dirty="0" smtClean="0">
                <a:solidFill>
                  <a:schemeClr val="tx2"/>
                </a:solidFill>
              </a:rPr>
              <a:t>Table salt from water? </a:t>
            </a:r>
          </a:p>
          <a:p>
            <a:pPr marL="514350" indent="-514350">
              <a:buFont typeface="+mj-lt"/>
              <a:buAutoNum type="arabicPeriod"/>
            </a:pPr>
            <a:r>
              <a:rPr lang="en-US" dirty="0" smtClean="0">
                <a:solidFill>
                  <a:schemeClr val="tx2"/>
                </a:solidFill>
              </a:rPr>
              <a:t>Oil from water? </a:t>
            </a:r>
          </a:p>
          <a:p>
            <a:pPr marL="514350" indent="-514350">
              <a:buFont typeface="+mj-lt"/>
              <a:buAutoNum type="arabicPeriod"/>
            </a:pPr>
            <a:r>
              <a:rPr lang="en-US" dirty="0" smtClean="0">
                <a:solidFill>
                  <a:schemeClr val="tx2"/>
                </a:solidFill>
              </a:rPr>
              <a:t>Gasoline from motor oil? </a:t>
            </a:r>
            <a:endParaRPr lang="en-US" dirty="0">
              <a:solidFill>
                <a:schemeClr val="tx2"/>
              </a:solidFill>
            </a:endParaRPr>
          </a:p>
        </p:txBody>
      </p:sp>
    </p:spTree>
    <p:extLst>
      <p:ext uri="{BB962C8B-B14F-4D97-AF65-F5344CB8AC3E}">
        <p14:creationId xmlns:p14="http://schemas.microsoft.com/office/powerpoint/2010/main" val="2185782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1. Separating Sand from Water</a:t>
            </a:r>
            <a:endParaRPr lang="en-US" dirty="0">
              <a:solidFill>
                <a:srgbClr val="000000"/>
              </a:solidFill>
            </a:endParaRPr>
          </a:p>
        </p:txBody>
      </p:sp>
      <p:sp>
        <p:nvSpPr>
          <p:cNvPr id="3" name="TextBox 2"/>
          <p:cNvSpPr txBox="1"/>
          <p:nvPr/>
        </p:nvSpPr>
        <p:spPr>
          <a:xfrm>
            <a:off x="169333" y="1913468"/>
            <a:ext cx="6824134" cy="4647426"/>
          </a:xfrm>
          <a:prstGeom prst="rect">
            <a:avLst/>
          </a:prstGeom>
          <a:solidFill>
            <a:schemeClr val="tx1"/>
          </a:solidFill>
          <a:ln>
            <a:solidFill>
              <a:srgbClr val="000000"/>
            </a:solidFill>
          </a:ln>
        </p:spPr>
        <p:txBody>
          <a:bodyPr wrap="square" rtlCol="0">
            <a:spAutoFit/>
          </a:bodyPr>
          <a:lstStyle/>
          <a:p>
            <a:r>
              <a:rPr lang="en-US" sz="2400" b="1" u="sng" dirty="0" smtClean="0">
                <a:solidFill>
                  <a:srgbClr val="000000"/>
                </a:solidFill>
              </a:rPr>
              <a:t>Filtration</a:t>
            </a:r>
          </a:p>
          <a:p>
            <a:pPr marL="342900" indent="-342900">
              <a:buFont typeface="Arial"/>
              <a:buChar char="•"/>
            </a:pPr>
            <a:r>
              <a:rPr lang="en-US" sz="2400" dirty="0" smtClean="0">
                <a:solidFill>
                  <a:srgbClr val="000000"/>
                </a:solidFill>
              </a:rPr>
              <a:t>A process that works like a net to catch particles that are too large to pass through. </a:t>
            </a:r>
          </a:p>
          <a:p>
            <a:endParaRPr lang="en-US" sz="1400" dirty="0" smtClean="0">
              <a:solidFill>
                <a:srgbClr val="000000"/>
              </a:solidFill>
            </a:endParaRPr>
          </a:p>
          <a:p>
            <a:pPr marL="342900" indent="-342900">
              <a:buFont typeface="Arial"/>
              <a:buChar char="•"/>
            </a:pPr>
            <a:r>
              <a:rPr lang="en-US" sz="2400" dirty="0" smtClean="0">
                <a:solidFill>
                  <a:srgbClr val="000000"/>
                </a:solidFill>
              </a:rPr>
              <a:t>Water passes through the ‘pores’ of the filtration device and the sand particles do not pass through. The sand will stay within the filter. </a:t>
            </a:r>
          </a:p>
          <a:p>
            <a:endParaRPr lang="en-US" sz="1400" dirty="0" smtClean="0">
              <a:solidFill>
                <a:srgbClr val="000000"/>
              </a:solidFill>
            </a:endParaRPr>
          </a:p>
          <a:p>
            <a:pPr marL="342900" indent="-342900">
              <a:buFont typeface="Arial"/>
              <a:buChar char="•"/>
            </a:pPr>
            <a:r>
              <a:rPr lang="en-US" sz="2400" dirty="0">
                <a:solidFill>
                  <a:schemeClr val="tx2"/>
                </a:solidFill>
              </a:rPr>
              <a:t>A coffee filter is a great filtration device. </a:t>
            </a:r>
            <a:endParaRPr lang="en-US" sz="2400" dirty="0" smtClean="0">
              <a:solidFill>
                <a:schemeClr val="tx2"/>
              </a:solidFill>
            </a:endParaRPr>
          </a:p>
          <a:p>
            <a:endParaRPr lang="en-US" sz="1400" dirty="0" smtClean="0">
              <a:solidFill>
                <a:srgbClr val="000000"/>
              </a:solidFill>
            </a:endParaRPr>
          </a:p>
          <a:p>
            <a:endParaRPr lang="en-US" sz="1400" dirty="0" smtClean="0">
              <a:solidFill>
                <a:srgbClr val="000000"/>
              </a:solidFill>
            </a:endParaRPr>
          </a:p>
          <a:p>
            <a:pPr marL="342900" indent="-342900">
              <a:buFont typeface="Arial"/>
              <a:buChar char="•"/>
            </a:pPr>
            <a:r>
              <a:rPr lang="en-US" sz="2400" b="1" dirty="0">
                <a:solidFill>
                  <a:schemeClr val="accent2"/>
                </a:solidFill>
              </a:rPr>
              <a:t>At Home Exampl</a:t>
            </a:r>
            <a:r>
              <a:rPr lang="en-US" sz="2400" dirty="0">
                <a:solidFill>
                  <a:srgbClr val="F8603F"/>
                </a:solidFill>
              </a:rPr>
              <a:t>e: </a:t>
            </a:r>
            <a:r>
              <a:rPr lang="en-US" sz="2400" dirty="0">
                <a:solidFill>
                  <a:srgbClr val="000000"/>
                </a:solidFill>
              </a:rPr>
              <a:t>your mom is cooking spaghetti noodles and she drains the water from the noodles</a:t>
            </a:r>
            <a:r>
              <a:rPr lang="en-US" sz="2400" dirty="0" smtClean="0">
                <a:solidFill>
                  <a:srgbClr val="000000"/>
                </a:solidFill>
              </a:rPr>
              <a:t>.</a:t>
            </a:r>
          </a:p>
          <a:p>
            <a:pPr marL="342900" indent="-342900">
              <a:buFont typeface="Arial"/>
              <a:buChar char="•"/>
            </a:pPr>
            <a:r>
              <a:rPr lang="en-US" sz="2400" b="1" dirty="0" smtClean="0">
                <a:solidFill>
                  <a:schemeClr val="accent2"/>
                </a:solidFill>
              </a:rPr>
              <a:t>Environmental Example: </a:t>
            </a:r>
            <a:r>
              <a:rPr lang="en-US" sz="2400" dirty="0" smtClean="0">
                <a:solidFill>
                  <a:srgbClr val="000000"/>
                </a:solidFill>
              </a:rPr>
              <a:t>Water treatment! </a:t>
            </a:r>
            <a:endParaRPr lang="en-US" sz="2400" dirty="0">
              <a:solidFill>
                <a:srgbClr val="000000"/>
              </a:solidFill>
            </a:endParaRPr>
          </a:p>
        </p:txBody>
      </p:sp>
      <p:pic>
        <p:nvPicPr>
          <p:cNvPr id="4" name="Picture 3"/>
          <p:cNvPicPr>
            <a:picLocks noChangeAspect="1"/>
          </p:cNvPicPr>
          <p:nvPr/>
        </p:nvPicPr>
        <p:blipFill>
          <a:blip r:embed="rId3"/>
          <a:stretch>
            <a:fillRect/>
          </a:stretch>
        </p:blipFill>
        <p:spPr>
          <a:xfrm>
            <a:off x="7552267" y="1860879"/>
            <a:ext cx="4351866" cy="4700015"/>
          </a:xfrm>
          <a:prstGeom prst="rect">
            <a:avLst/>
          </a:prstGeom>
          <a:ln>
            <a:solidFill>
              <a:srgbClr val="000000"/>
            </a:solidFill>
          </a:ln>
        </p:spPr>
      </p:pic>
      <p:sp>
        <p:nvSpPr>
          <p:cNvPr id="5" name="TextBox 4"/>
          <p:cNvSpPr txBox="1"/>
          <p:nvPr/>
        </p:nvSpPr>
        <p:spPr>
          <a:xfrm>
            <a:off x="8382000" y="6560894"/>
            <a:ext cx="3259667" cy="276999"/>
          </a:xfrm>
          <a:prstGeom prst="rect">
            <a:avLst/>
          </a:prstGeom>
          <a:noFill/>
        </p:spPr>
        <p:txBody>
          <a:bodyPr wrap="square" rtlCol="0">
            <a:spAutoFit/>
          </a:bodyPr>
          <a:lstStyle/>
          <a:p>
            <a:r>
              <a:rPr lang="en-US" sz="1200" dirty="0">
                <a:solidFill>
                  <a:schemeClr val="tx2"/>
                </a:solidFill>
              </a:rPr>
              <a:t>http://www.gcsescience.com/e5-filter-paper.htm</a:t>
            </a:r>
          </a:p>
        </p:txBody>
      </p:sp>
    </p:spTree>
    <p:extLst>
      <p:ext uri="{BB962C8B-B14F-4D97-AF65-F5344CB8AC3E}">
        <p14:creationId xmlns:p14="http://schemas.microsoft.com/office/powerpoint/2010/main" val="244871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2. Separating Table Salt from Water  </a:t>
            </a:r>
            <a:endParaRPr lang="en-US" dirty="0">
              <a:solidFill>
                <a:srgbClr val="000000"/>
              </a:solidFill>
            </a:endParaRPr>
          </a:p>
        </p:txBody>
      </p:sp>
      <p:sp>
        <p:nvSpPr>
          <p:cNvPr id="3" name="TextBox 2"/>
          <p:cNvSpPr txBox="1"/>
          <p:nvPr/>
        </p:nvSpPr>
        <p:spPr>
          <a:xfrm>
            <a:off x="0" y="1690688"/>
            <a:ext cx="12192000" cy="1477328"/>
          </a:xfrm>
          <a:prstGeom prst="rect">
            <a:avLst/>
          </a:prstGeom>
          <a:solidFill>
            <a:schemeClr val="tx1"/>
          </a:solidFill>
          <a:ln>
            <a:solidFill>
              <a:srgbClr val="000000"/>
            </a:solidFill>
          </a:ln>
        </p:spPr>
        <p:txBody>
          <a:bodyPr wrap="square" rtlCol="0">
            <a:spAutoFit/>
          </a:bodyPr>
          <a:lstStyle/>
          <a:p>
            <a:r>
              <a:rPr lang="en-US" dirty="0" smtClean="0">
                <a:solidFill>
                  <a:srgbClr val="000000"/>
                </a:solidFill>
              </a:rPr>
              <a:t>Table Salt (NaCl) will dissolve in water. The positive charge of sodium (Na</a:t>
            </a:r>
            <a:r>
              <a:rPr lang="en-US" baseline="30000" dirty="0" smtClean="0">
                <a:solidFill>
                  <a:srgbClr val="000000"/>
                </a:solidFill>
              </a:rPr>
              <a:t>+</a:t>
            </a:r>
            <a:r>
              <a:rPr lang="en-US" dirty="0" smtClean="0">
                <a:solidFill>
                  <a:srgbClr val="000000"/>
                </a:solidFill>
              </a:rPr>
              <a:t>) interacts with the negative charge on oxygen molecules of water. And the negative charge of chloride (Cl</a:t>
            </a:r>
            <a:r>
              <a:rPr lang="en-US" baseline="30000" dirty="0" smtClean="0">
                <a:solidFill>
                  <a:srgbClr val="000000"/>
                </a:solidFill>
              </a:rPr>
              <a:t>-</a:t>
            </a:r>
            <a:r>
              <a:rPr lang="en-US" dirty="0" smtClean="0">
                <a:solidFill>
                  <a:srgbClr val="000000"/>
                </a:solidFill>
              </a:rPr>
              <a:t>) binds with the hydrogens.   </a:t>
            </a:r>
            <a:r>
              <a:rPr lang="en-US" b="1" dirty="0" smtClean="0">
                <a:solidFill>
                  <a:srgbClr val="FF0000"/>
                </a:solidFill>
              </a:rPr>
              <a:t>LIKE DISSOLVES LIKE!  </a:t>
            </a:r>
            <a:r>
              <a:rPr lang="en-US" dirty="0" smtClean="0">
                <a:solidFill>
                  <a:schemeClr val="tx2"/>
                </a:solidFill>
              </a:rPr>
              <a:t> </a:t>
            </a:r>
            <a:endParaRPr lang="en-US" dirty="0">
              <a:solidFill>
                <a:schemeClr val="tx2"/>
              </a:solidFill>
            </a:endParaRPr>
          </a:p>
          <a:p>
            <a:endParaRPr lang="en-US" dirty="0">
              <a:solidFill>
                <a:schemeClr val="tx2"/>
              </a:solidFill>
            </a:endParaRPr>
          </a:p>
          <a:p>
            <a:r>
              <a:rPr lang="en-US" dirty="0" smtClean="0">
                <a:solidFill>
                  <a:schemeClr val="tx2"/>
                </a:solidFill>
              </a:rPr>
              <a:t>When the salt dissolves in the water, this product is called a </a:t>
            </a:r>
            <a:r>
              <a:rPr lang="en-US" b="1" dirty="0" smtClean="0">
                <a:solidFill>
                  <a:schemeClr val="tx2"/>
                </a:solidFill>
              </a:rPr>
              <a:t>SOLUTION. </a:t>
            </a:r>
            <a:endParaRPr lang="en-US" b="1" dirty="0" smtClean="0">
              <a:solidFill>
                <a:srgbClr val="FF0000"/>
              </a:solidFill>
            </a:endParaRPr>
          </a:p>
          <a:p>
            <a:endParaRPr lang="en-US" dirty="0">
              <a:solidFill>
                <a:srgbClr val="000000"/>
              </a:solidFill>
            </a:endParaRPr>
          </a:p>
        </p:txBody>
      </p:sp>
      <p:sp>
        <p:nvSpPr>
          <p:cNvPr id="4" name="TextBox 3"/>
          <p:cNvSpPr txBox="1"/>
          <p:nvPr/>
        </p:nvSpPr>
        <p:spPr>
          <a:xfrm>
            <a:off x="215900" y="5629880"/>
            <a:ext cx="4813300" cy="1200329"/>
          </a:xfrm>
          <a:prstGeom prst="rect">
            <a:avLst/>
          </a:prstGeom>
          <a:solidFill>
            <a:schemeClr val="accent3">
              <a:lumMod val="60000"/>
              <a:lumOff val="40000"/>
            </a:schemeClr>
          </a:solidFill>
          <a:ln>
            <a:solidFill>
              <a:srgbClr val="000000"/>
            </a:solidFill>
          </a:ln>
        </p:spPr>
        <p:txBody>
          <a:bodyPr wrap="square" rtlCol="0">
            <a:spAutoFit/>
          </a:bodyPr>
          <a:lstStyle/>
          <a:p>
            <a:r>
              <a:rPr lang="en-US" dirty="0" smtClean="0">
                <a:solidFill>
                  <a:srgbClr val="000000"/>
                </a:solidFill>
              </a:rPr>
              <a:t>So how do we separate the salt from water? </a:t>
            </a:r>
          </a:p>
          <a:p>
            <a:r>
              <a:rPr lang="en-US" dirty="0" smtClean="0">
                <a:solidFill>
                  <a:srgbClr val="000000"/>
                </a:solidFill>
              </a:rPr>
              <a:t>Filtration would not work.  </a:t>
            </a:r>
          </a:p>
          <a:p>
            <a:r>
              <a:rPr lang="en-US" dirty="0" smtClean="0">
                <a:solidFill>
                  <a:srgbClr val="000000"/>
                </a:solidFill>
              </a:rPr>
              <a:t>Hint: Use the different physical properties of salt and water</a:t>
            </a:r>
          </a:p>
        </p:txBody>
      </p:sp>
      <p:pic>
        <p:nvPicPr>
          <p:cNvPr id="5" name="Picture 4"/>
          <p:cNvPicPr>
            <a:picLocks noChangeAspect="1"/>
          </p:cNvPicPr>
          <p:nvPr/>
        </p:nvPicPr>
        <p:blipFill>
          <a:blip r:embed="rId3"/>
          <a:stretch>
            <a:fillRect/>
          </a:stretch>
        </p:blipFill>
        <p:spPr>
          <a:xfrm>
            <a:off x="215900" y="3223841"/>
            <a:ext cx="4813300" cy="2406039"/>
          </a:xfrm>
          <a:prstGeom prst="rect">
            <a:avLst/>
          </a:prstGeom>
          <a:ln>
            <a:solidFill>
              <a:srgbClr val="000000"/>
            </a:solidFill>
          </a:ln>
        </p:spPr>
      </p:pic>
      <p:sp>
        <p:nvSpPr>
          <p:cNvPr id="6" name="TextBox 5"/>
          <p:cNvSpPr txBox="1"/>
          <p:nvPr/>
        </p:nvSpPr>
        <p:spPr>
          <a:xfrm>
            <a:off x="5029200" y="3352334"/>
            <a:ext cx="7162800" cy="3170099"/>
          </a:xfrm>
          <a:prstGeom prst="rect">
            <a:avLst/>
          </a:prstGeom>
          <a:solidFill>
            <a:schemeClr val="bg2">
              <a:lumMod val="75000"/>
            </a:schemeClr>
          </a:solidFill>
        </p:spPr>
        <p:txBody>
          <a:bodyPr wrap="square" rtlCol="0">
            <a:spAutoFit/>
          </a:bodyPr>
          <a:lstStyle/>
          <a:p>
            <a:r>
              <a:rPr lang="en-US" sz="2000" dirty="0" smtClean="0"/>
              <a:t>Answer: Use their different boiling points by using a technique called </a:t>
            </a:r>
            <a:r>
              <a:rPr lang="en-US" sz="2000" b="1" u="sng" dirty="0" smtClean="0">
                <a:solidFill>
                  <a:srgbClr val="FFFF00"/>
                </a:solidFill>
              </a:rPr>
              <a:t>Distillation</a:t>
            </a:r>
            <a:r>
              <a:rPr lang="en-US" sz="2000" dirty="0" smtClean="0"/>
              <a:t>! Water has a much lower boiling point than NaCl.</a:t>
            </a:r>
          </a:p>
          <a:p>
            <a:endParaRPr lang="en-US" sz="2000" dirty="0"/>
          </a:p>
          <a:p>
            <a:pPr marL="285750" indent="-285750">
              <a:buFontTx/>
              <a:buChar char="-"/>
            </a:pPr>
            <a:r>
              <a:rPr lang="en-US" sz="2000" dirty="0" smtClean="0"/>
              <a:t>What is a boiling point?</a:t>
            </a:r>
          </a:p>
          <a:p>
            <a:pPr marL="285750" indent="-285750">
              <a:buFontTx/>
              <a:buChar char="-"/>
            </a:pPr>
            <a:endParaRPr lang="en-US" sz="2000" dirty="0"/>
          </a:p>
          <a:p>
            <a:pPr marL="285750" indent="-285750">
              <a:buFontTx/>
              <a:buChar char="-"/>
            </a:pPr>
            <a:r>
              <a:rPr lang="en-US" sz="2000" dirty="0" smtClean="0"/>
              <a:t>Distillation is the process in which a liquid mixture of 2 or more substances is separated by adding or removing heat. </a:t>
            </a:r>
          </a:p>
          <a:p>
            <a:pPr marL="285750" indent="-285750">
              <a:buFontTx/>
              <a:buChar char="-"/>
            </a:pPr>
            <a:endParaRPr lang="en-US" sz="2000" dirty="0"/>
          </a:p>
          <a:p>
            <a:pPr marL="285750" indent="-285750">
              <a:buFontTx/>
              <a:buChar char="-"/>
            </a:pPr>
            <a:r>
              <a:rPr lang="en-US" sz="2000" dirty="0" smtClean="0"/>
              <a:t>To separate water and salt, one would heat the mixture to water’s boiling point to where it evaporates and just salt is left. </a:t>
            </a:r>
          </a:p>
        </p:txBody>
      </p:sp>
      <p:sp>
        <p:nvSpPr>
          <p:cNvPr id="7" name="TextBox 6"/>
          <p:cNvSpPr txBox="1"/>
          <p:nvPr/>
        </p:nvSpPr>
        <p:spPr>
          <a:xfrm>
            <a:off x="215900" y="3249912"/>
            <a:ext cx="3285066" cy="400110"/>
          </a:xfrm>
          <a:prstGeom prst="rect">
            <a:avLst/>
          </a:prstGeom>
          <a:noFill/>
        </p:spPr>
        <p:txBody>
          <a:bodyPr wrap="square" rtlCol="0">
            <a:spAutoFit/>
          </a:bodyPr>
          <a:lstStyle/>
          <a:p>
            <a:r>
              <a:rPr lang="en-US" sz="1000" dirty="0">
                <a:solidFill>
                  <a:srgbClr val="000000"/>
                </a:solidFill>
              </a:rPr>
              <a:t>http://</a:t>
            </a:r>
            <a:r>
              <a:rPr lang="en-US" sz="1000" dirty="0" err="1">
                <a:solidFill>
                  <a:srgbClr val="000000"/>
                </a:solidFill>
              </a:rPr>
              <a:t>www.public.asu.edu</a:t>
            </a:r>
            <a:r>
              <a:rPr lang="en-US" sz="1000" dirty="0">
                <a:solidFill>
                  <a:srgbClr val="000000"/>
                </a:solidFill>
              </a:rPr>
              <a:t>/~</a:t>
            </a:r>
            <a:r>
              <a:rPr lang="en-US" sz="1000" dirty="0" err="1">
                <a:solidFill>
                  <a:srgbClr val="000000"/>
                </a:solidFill>
              </a:rPr>
              <a:t>laserweb</a:t>
            </a:r>
            <a:r>
              <a:rPr lang="en-US" sz="1000" dirty="0">
                <a:solidFill>
                  <a:srgbClr val="000000"/>
                </a:solidFill>
              </a:rPr>
              <a:t>/</a:t>
            </a:r>
            <a:r>
              <a:rPr lang="en-US" sz="1000" dirty="0" err="1">
                <a:solidFill>
                  <a:srgbClr val="000000"/>
                </a:solidFill>
              </a:rPr>
              <a:t>woodbury</a:t>
            </a:r>
            <a:r>
              <a:rPr lang="en-US" sz="1000" dirty="0">
                <a:solidFill>
                  <a:srgbClr val="000000"/>
                </a:solidFill>
              </a:rPr>
              <a:t>/classes/chm341/lecture_set6/lecture%20set6.html </a:t>
            </a:r>
          </a:p>
        </p:txBody>
      </p:sp>
    </p:spTree>
    <p:extLst>
      <p:ext uri="{BB962C8B-B14F-4D97-AF65-F5344CB8AC3E}">
        <p14:creationId xmlns:p14="http://schemas.microsoft.com/office/powerpoint/2010/main" val="2669866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3A. Separating Oil from Water </a:t>
            </a:r>
            <a:endParaRPr lang="en-US" dirty="0">
              <a:solidFill>
                <a:srgbClr val="000000"/>
              </a:solidFill>
            </a:endParaRPr>
          </a:p>
        </p:txBody>
      </p:sp>
      <p:pic>
        <p:nvPicPr>
          <p:cNvPr id="4" name="Picture 3"/>
          <p:cNvPicPr>
            <a:picLocks noChangeAspect="1"/>
          </p:cNvPicPr>
          <p:nvPr/>
        </p:nvPicPr>
        <p:blipFill>
          <a:blip r:embed="rId3"/>
          <a:stretch>
            <a:fillRect/>
          </a:stretch>
        </p:blipFill>
        <p:spPr>
          <a:xfrm>
            <a:off x="0" y="1690688"/>
            <a:ext cx="3734256" cy="4985278"/>
          </a:xfrm>
          <a:prstGeom prst="rect">
            <a:avLst/>
          </a:prstGeom>
        </p:spPr>
      </p:pic>
      <p:sp>
        <p:nvSpPr>
          <p:cNvPr id="6" name="TextBox 5"/>
          <p:cNvSpPr txBox="1"/>
          <p:nvPr/>
        </p:nvSpPr>
        <p:spPr>
          <a:xfrm>
            <a:off x="1" y="6396335"/>
            <a:ext cx="3734256" cy="461665"/>
          </a:xfrm>
          <a:prstGeom prst="rect">
            <a:avLst/>
          </a:prstGeom>
          <a:noFill/>
        </p:spPr>
        <p:txBody>
          <a:bodyPr wrap="square" rtlCol="0">
            <a:spAutoFit/>
          </a:bodyPr>
          <a:lstStyle/>
          <a:p>
            <a:r>
              <a:rPr lang="en-US" sz="1200" dirty="0">
                <a:solidFill>
                  <a:srgbClr val="000000"/>
                </a:solidFill>
                <a:hlinkClick r:id="rId4"/>
              </a:rPr>
              <a:t>http://viralfacts.org/science/why_oil_and_water_don%E2%80%</a:t>
            </a:r>
            <a:r>
              <a:rPr lang="en-US" sz="1200" dirty="0" smtClean="0">
                <a:solidFill>
                  <a:srgbClr val="000000"/>
                </a:solidFill>
                <a:hlinkClick r:id="rId4"/>
              </a:rPr>
              <a:t>99t_mix.html</a:t>
            </a:r>
            <a:r>
              <a:rPr lang="en-US" sz="1200" dirty="0" smtClean="0">
                <a:solidFill>
                  <a:srgbClr val="000000"/>
                </a:solidFill>
              </a:rPr>
              <a:t> </a:t>
            </a:r>
            <a:endParaRPr lang="en-US" sz="1200" dirty="0">
              <a:solidFill>
                <a:srgbClr val="000000"/>
              </a:solidFill>
            </a:endParaRPr>
          </a:p>
        </p:txBody>
      </p:sp>
      <p:sp>
        <p:nvSpPr>
          <p:cNvPr id="8" name="TextBox 7"/>
          <p:cNvSpPr txBox="1"/>
          <p:nvPr/>
        </p:nvSpPr>
        <p:spPr>
          <a:xfrm>
            <a:off x="3734257" y="1690689"/>
            <a:ext cx="8457743" cy="5078314"/>
          </a:xfrm>
          <a:prstGeom prst="rect">
            <a:avLst/>
          </a:prstGeom>
          <a:solidFill>
            <a:schemeClr val="tx1"/>
          </a:solidFill>
          <a:ln>
            <a:solidFill>
              <a:srgbClr val="000000"/>
            </a:solidFill>
          </a:ln>
        </p:spPr>
        <p:txBody>
          <a:bodyPr wrap="square" rtlCol="0">
            <a:spAutoFit/>
          </a:bodyPr>
          <a:lstStyle/>
          <a:p>
            <a:r>
              <a:rPr lang="en-US" dirty="0" smtClean="0">
                <a:solidFill>
                  <a:srgbClr val="000000"/>
                </a:solidFill>
              </a:rPr>
              <a:t>Notice how the oil and water are separating. The oil separates out on top because of various factors: </a:t>
            </a:r>
            <a:endParaRPr lang="en-US" dirty="0">
              <a:solidFill>
                <a:srgbClr val="000000"/>
              </a:solidFill>
            </a:endParaRPr>
          </a:p>
          <a:p>
            <a:pPr marL="285750" indent="-285750">
              <a:buFont typeface="Arial"/>
              <a:buChar char="•"/>
            </a:pPr>
            <a:r>
              <a:rPr lang="en-US" b="1" dirty="0" smtClean="0">
                <a:solidFill>
                  <a:srgbClr val="000000"/>
                </a:solidFill>
              </a:rPr>
              <a:t>Oil has a lower density than water. Thus, it will float to the top.</a:t>
            </a:r>
          </a:p>
          <a:p>
            <a:r>
              <a:rPr lang="en-US" dirty="0" smtClean="0">
                <a:solidFill>
                  <a:srgbClr val="000000"/>
                </a:solidFill>
              </a:rPr>
              <a:t>               -  Note: Density is the mass per unit volume of a substance.</a:t>
            </a:r>
          </a:p>
          <a:p>
            <a:r>
              <a:rPr lang="en-US" dirty="0">
                <a:solidFill>
                  <a:srgbClr val="000000"/>
                </a:solidFill>
              </a:rPr>
              <a:t> </a:t>
            </a:r>
            <a:r>
              <a:rPr lang="en-US" dirty="0" smtClean="0">
                <a:solidFill>
                  <a:srgbClr val="000000"/>
                </a:solidFill>
              </a:rPr>
              <a:t>                                              D =  </a:t>
            </a:r>
            <a:r>
              <a:rPr lang="en-US" u="sng" dirty="0" smtClean="0">
                <a:solidFill>
                  <a:srgbClr val="000000"/>
                </a:solidFill>
              </a:rPr>
              <a:t>M</a:t>
            </a:r>
            <a:r>
              <a:rPr lang="en-US" dirty="0" smtClean="0">
                <a:solidFill>
                  <a:srgbClr val="000000"/>
                </a:solidFill>
              </a:rPr>
              <a:t> </a:t>
            </a:r>
          </a:p>
          <a:p>
            <a:r>
              <a:rPr lang="en-US" dirty="0">
                <a:solidFill>
                  <a:srgbClr val="000000"/>
                </a:solidFill>
              </a:rPr>
              <a:t> </a:t>
            </a:r>
            <a:r>
              <a:rPr lang="en-US" dirty="0" smtClean="0">
                <a:solidFill>
                  <a:srgbClr val="000000"/>
                </a:solidFill>
              </a:rPr>
              <a:t>                                                      V</a:t>
            </a:r>
          </a:p>
          <a:p>
            <a:pPr marL="285750" indent="-285750">
              <a:buFont typeface="Arial"/>
              <a:buChar char="•"/>
            </a:pPr>
            <a:r>
              <a:rPr lang="en-US" b="1" dirty="0" smtClean="0">
                <a:solidFill>
                  <a:srgbClr val="000000"/>
                </a:solidFill>
              </a:rPr>
              <a:t>Water is a polar molecule and oil is nonpolar. </a:t>
            </a:r>
          </a:p>
          <a:p>
            <a:r>
              <a:rPr lang="en-US" dirty="0">
                <a:solidFill>
                  <a:srgbClr val="000000"/>
                </a:solidFill>
              </a:rPr>
              <a:t> </a:t>
            </a:r>
            <a:r>
              <a:rPr lang="en-US" dirty="0" smtClean="0">
                <a:solidFill>
                  <a:srgbClr val="000000"/>
                </a:solidFill>
              </a:rPr>
              <a:t>             - Polarity occurs when a molecule has both positive and negatively</a:t>
            </a:r>
          </a:p>
          <a:p>
            <a:r>
              <a:rPr lang="en-US" dirty="0">
                <a:solidFill>
                  <a:srgbClr val="000000"/>
                </a:solidFill>
              </a:rPr>
              <a:t> </a:t>
            </a:r>
            <a:r>
              <a:rPr lang="en-US" dirty="0" smtClean="0">
                <a:solidFill>
                  <a:srgbClr val="000000"/>
                </a:solidFill>
              </a:rPr>
              <a:t>               charged atoms. </a:t>
            </a:r>
          </a:p>
          <a:p>
            <a:r>
              <a:rPr lang="en-US" dirty="0">
                <a:solidFill>
                  <a:srgbClr val="000000"/>
                </a:solidFill>
              </a:rPr>
              <a:t> </a:t>
            </a:r>
            <a:r>
              <a:rPr lang="en-US" dirty="0" smtClean="0">
                <a:solidFill>
                  <a:srgbClr val="000000"/>
                </a:solidFill>
              </a:rPr>
              <a:t>             - Because opposites attract, these water molecules want to bind to</a:t>
            </a:r>
          </a:p>
          <a:p>
            <a:r>
              <a:rPr lang="en-US" dirty="0">
                <a:solidFill>
                  <a:srgbClr val="000000"/>
                </a:solidFill>
              </a:rPr>
              <a:t> </a:t>
            </a:r>
            <a:r>
              <a:rPr lang="en-US" dirty="0" smtClean="0">
                <a:solidFill>
                  <a:srgbClr val="000000"/>
                </a:solidFill>
              </a:rPr>
              <a:t>               one another.  </a:t>
            </a:r>
          </a:p>
          <a:p>
            <a:r>
              <a:rPr lang="en-US" dirty="0">
                <a:solidFill>
                  <a:srgbClr val="000000"/>
                </a:solidFill>
              </a:rPr>
              <a:t> </a:t>
            </a:r>
            <a:r>
              <a:rPr lang="en-US" dirty="0" smtClean="0">
                <a:solidFill>
                  <a:srgbClr val="000000"/>
                </a:solidFill>
              </a:rPr>
              <a:t>             - This attraction causes </a:t>
            </a:r>
            <a:r>
              <a:rPr lang="en-US" i="1" u="sng" dirty="0" smtClean="0">
                <a:solidFill>
                  <a:srgbClr val="000000"/>
                </a:solidFill>
              </a:rPr>
              <a:t>cohesion</a:t>
            </a:r>
            <a:r>
              <a:rPr lang="en-US" dirty="0" smtClean="0">
                <a:solidFill>
                  <a:srgbClr val="000000"/>
                </a:solidFill>
              </a:rPr>
              <a:t> – water pulling together. </a:t>
            </a:r>
          </a:p>
          <a:p>
            <a:r>
              <a:rPr lang="en-US" b="1" dirty="0">
                <a:solidFill>
                  <a:srgbClr val="000000"/>
                </a:solidFill>
              </a:rPr>
              <a:t> </a:t>
            </a:r>
            <a:r>
              <a:rPr lang="en-US" b="1" dirty="0" smtClean="0">
                <a:solidFill>
                  <a:srgbClr val="000000"/>
                </a:solidFill>
              </a:rPr>
              <a:t>           </a:t>
            </a:r>
            <a:r>
              <a:rPr lang="en-US" dirty="0" smtClean="0">
                <a:solidFill>
                  <a:srgbClr val="000000"/>
                </a:solidFill>
              </a:rPr>
              <a:t>   - Because oil is nonpolar, it will not be attracted to the water</a:t>
            </a:r>
          </a:p>
          <a:p>
            <a:r>
              <a:rPr lang="en-US" dirty="0">
                <a:solidFill>
                  <a:srgbClr val="000000"/>
                </a:solidFill>
              </a:rPr>
              <a:t> </a:t>
            </a:r>
            <a:r>
              <a:rPr lang="en-US" dirty="0" smtClean="0">
                <a:solidFill>
                  <a:srgbClr val="000000"/>
                </a:solidFill>
              </a:rPr>
              <a:t>                molecules. Thus, it will not dissolve in water. </a:t>
            </a:r>
          </a:p>
          <a:p>
            <a:endParaRPr lang="en-US" b="1" dirty="0">
              <a:solidFill>
                <a:srgbClr val="000000"/>
              </a:solidFill>
            </a:endParaRPr>
          </a:p>
          <a:p>
            <a:r>
              <a:rPr lang="en-US" b="1" u="sng" dirty="0" smtClean="0">
                <a:solidFill>
                  <a:srgbClr val="FF0000"/>
                </a:solidFill>
              </a:rPr>
              <a:t>REAL WORLD APPLICATION: </a:t>
            </a:r>
            <a:r>
              <a:rPr lang="en-US" b="1" dirty="0" smtClean="0">
                <a:solidFill>
                  <a:srgbClr val="FF0000"/>
                </a:solidFill>
              </a:rPr>
              <a:t>SEPARATING CRUDE OIL FROM WATER AS IT COMES OUT OF THE GROUND</a:t>
            </a:r>
          </a:p>
          <a:p>
            <a:endParaRPr lang="en-US" b="1" dirty="0" smtClean="0">
              <a:solidFill>
                <a:srgbClr val="000000"/>
              </a:solidFill>
            </a:endParaRPr>
          </a:p>
        </p:txBody>
      </p:sp>
    </p:spTree>
    <p:extLst>
      <p:ext uri="{BB962C8B-B14F-4D97-AF65-F5344CB8AC3E}">
        <p14:creationId xmlns:p14="http://schemas.microsoft.com/office/powerpoint/2010/main" val="305602750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3B. Separating Oil from Water </a:t>
            </a:r>
            <a:endParaRPr lang="en-US" dirty="0">
              <a:solidFill>
                <a:schemeClr val="tx2"/>
              </a:solidFill>
            </a:endParaRPr>
          </a:p>
        </p:txBody>
      </p:sp>
      <p:sp>
        <p:nvSpPr>
          <p:cNvPr id="3" name="TextBox 2"/>
          <p:cNvSpPr txBox="1"/>
          <p:nvPr/>
        </p:nvSpPr>
        <p:spPr>
          <a:xfrm>
            <a:off x="0" y="1690688"/>
            <a:ext cx="5534976" cy="1477328"/>
          </a:xfrm>
          <a:prstGeom prst="rect">
            <a:avLst/>
          </a:prstGeom>
          <a:solidFill>
            <a:schemeClr val="bg2">
              <a:lumMod val="75000"/>
            </a:schemeClr>
          </a:solidFill>
          <a:ln>
            <a:solidFill>
              <a:srgbClr val="000000"/>
            </a:solidFill>
          </a:ln>
        </p:spPr>
        <p:txBody>
          <a:bodyPr wrap="square" rtlCol="0">
            <a:spAutoFit/>
          </a:bodyPr>
          <a:lstStyle/>
          <a:p>
            <a:r>
              <a:rPr lang="en-US" b="1" dirty="0"/>
              <a:t>Separating </a:t>
            </a:r>
            <a:r>
              <a:rPr lang="en-US" b="1" dirty="0" smtClean="0"/>
              <a:t>crude </a:t>
            </a:r>
            <a:r>
              <a:rPr lang="en-US" b="1" dirty="0"/>
              <a:t>oil from water: </a:t>
            </a:r>
          </a:p>
          <a:p>
            <a:pPr marL="285750" indent="-285750">
              <a:buFontTx/>
              <a:buChar char="-"/>
            </a:pPr>
            <a:r>
              <a:rPr lang="en-US" dirty="0" smtClean="0"/>
              <a:t>The </a:t>
            </a:r>
            <a:r>
              <a:rPr lang="en-US" dirty="0"/>
              <a:t>oil brings water with it as it comes up from the </a:t>
            </a:r>
            <a:r>
              <a:rPr lang="en-US" dirty="0" smtClean="0"/>
              <a:t>ground.</a:t>
            </a:r>
          </a:p>
          <a:p>
            <a:pPr marL="285750" indent="-285750">
              <a:buFontTx/>
              <a:buChar char="-"/>
            </a:pPr>
            <a:r>
              <a:rPr lang="en-US" dirty="0" smtClean="0"/>
              <a:t>Cars </a:t>
            </a:r>
            <a:r>
              <a:rPr lang="en-US" dirty="0"/>
              <a:t>cannot run on water so you must separate </a:t>
            </a:r>
            <a:r>
              <a:rPr lang="en-US" dirty="0" smtClean="0"/>
              <a:t>the </a:t>
            </a:r>
            <a:r>
              <a:rPr lang="en-US" dirty="0"/>
              <a:t>two substances. </a:t>
            </a:r>
          </a:p>
        </p:txBody>
      </p:sp>
      <p:pic>
        <p:nvPicPr>
          <p:cNvPr id="4" name="Picture 3"/>
          <p:cNvPicPr>
            <a:picLocks noChangeAspect="1"/>
          </p:cNvPicPr>
          <p:nvPr/>
        </p:nvPicPr>
        <p:blipFill>
          <a:blip r:embed="rId3"/>
          <a:stretch>
            <a:fillRect/>
          </a:stretch>
        </p:blipFill>
        <p:spPr>
          <a:xfrm>
            <a:off x="0" y="3168016"/>
            <a:ext cx="5534976" cy="3689984"/>
          </a:xfrm>
          <a:prstGeom prst="rect">
            <a:avLst/>
          </a:prstGeom>
        </p:spPr>
      </p:pic>
      <p:sp>
        <p:nvSpPr>
          <p:cNvPr id="5" name="TextBox 4"/>
          <p:cNvSpPr txBox="1"/>
          <p:nvPr/>
        </p:nvSpPr>
        <p:spPr>
          <a:xfrm>
            <a:off x="0" y="6581001"/>
            <a:ext cx="5162444" cy="276999"/>
          </a:xfrm>
          <a:prstGeom prst="rect">
            <a:avLst/>
          </a:prstGeom>
          <a:noFill/>
        </p:spPr>
        <p:txBody>
          <a:bodyPr wrap="square" rtlCol="0">
            <a:spAutoFit/>
          </a:bodyPr>
          <a:lstStyle/>
          <a:p>
            <a:r>
              <a:rPr lang="en-US" sz="1200" dirty="0"/>
              <a:t>http://</a:t>
            </a:r>
            <a:r>
              <a:rPr lang="en-US" sz="1200" dirty="0" err="1"/>
              <a:t>www.drillingcontractor.org</a:t>
            </a:r>
            <a:r>
              <a:rPr lang="en-US" sz="1200" dirty="0"/>
              <a:t>/drilling-completion-news-15-23888</a:t>
            </a:r>
          </a:p>
        </p:txBody>
      </p:sp>
      <p:pic>
        <p:nvPicPr>
          <p:cNvPr id="7" name="Picture 6"/>
          <p:cNvPicPr>
            <a:picLocks noChangeAspect="1"/>
          </p:cNvPicPr>
          <p:nvPr/>
        </p:nvPicPr>
        <p:blipFill>
          <a:blip r:embed="rId4"/>
          <a:stretch>
            <a:fillRect/>
          </a:stretch>
        </p:blipFill>
        <p:spPr>
          <a:xfrm>
            <a:off x="5534976" y="1572154"/>
            <a:ext cx="6657023" cy="3375942"/>
          </a:xfrm>
          <a:prstGeom prst="rect">
            <a:avLst/>
          </a:prstGeom>
        </p:spPr>
      </p:pic>
      <p:sp>
        <p:nvSpPr>
          <p:cNvPr id="8" name="TextBox 7"/>
          <p:cNvSpPr txBox="1"/>
          <p:nvPr/>
        </p:nvSpPr>
        <p:spPr>
          <a:xfrm>
            <a:off x="5534976" y="4826675"/>
            <a:ext cx="6657024" cy="2031325"/>
          </a:xfrm>
          <a:prstGeom prst="rect">
            <a:avLst/>
          </a:prstGeom>
          <a:solidFill>
            <a:srgbClr val="575957"/>
          </a:solidFill>
          <a:ln>
            <a:solidFill>
              <a:srgbClr val="000000"/>
            </a:solidFill>
          </a:ln>
        </p:spPr>
        <p:txBody>
          <a:bodyPr wrap="square" rtlCol="0">
            <a:spAutoFit/>
          </a:bodyPr>
          <a:lstStyle/>
          <a:p>
            <a:r>
              <a:rPr lang="en-US" b="1" u="sng" dirty="0" smtClean="0">
                <a:solidFill>
                  <a:srgbClr val="FFFFFF"/>
                </a:solidFill>
              </a:rPr>
              <a:t>Oil-Water Separator: </a:t>
            </a:r>
          </a:p>
          <a:p>
            <a:pPr marL="285750" indent="-285750">
              <a:buFontTx/>
              <a:buChar char="-"/>
            </a:pPr>
            <a:r>
              <a:rPr lang="en-US" dirty="0" smtClean="0">
                <a:solidFill>
                  <a:srgbClr val="FFFFFF"/>
                </a:solidFill>
              </a:rPr>
              <a:t>Like a large bottle on its side with a wall that divides the separator. </a:t>
            </a:r>
          </a:p>
          <a:p>
            <a:pPr marL="285750" indent="-285750">
              <a:buFontTx/>
              <a:buChar char="-"/>
            </a:pPr>
            <a:r>
              <a:rPr lang="en-US" dirty="0" smtClean="0">
                <a:solidFill>
                  <a:srgbClr val="FFFFFF"/>
                </a:solidFill>
              </a:rPr>
              <a:t>Water and oil fill up one section and the oil separate to make a top layer. </a:t>
            </a:r>
          </a:p>
          <a:p>
            <a:pPr marL="285750" indent="-285750">
              <a:buFontTx/>
              <a:buChar char="-"/>
            </a:pPr>
            <a:r>
              <a:rPr lang="en-US" dirty="0" smtClean="0">
                <a:solidFill>
                  <a:srgbClr val="FFFFFF"/>
                </a:solidFill>
              </a:rPr>
              <a:t>Some of the oil spills over the top of the wall and into the second section  and is then drained out. </a:t>
            </a:r>
          </a:p>
          <a:p>
            <a:pPr marL="285750" indent="-285750">
              <a:buFontTx/>
              <a:buChar char="-"/>
            </a:pPr>
            <a:r>
              <a:rPr lang="en-US" dirty="0" smtClean="0">
                <a:solidFill>
                  <a:srgbClr val="FFFFFF"/>
                </a:solidFill>
              </a:rPr>
              <a:t>Then the water is drained from bottom of the first section </a:t>
            </a:r>
            <a:endParaRPr lang="en-US" dirty="0">
              <a:solidFill>
                <a:srgbClr val="FFFFFF"/>
              </a:solidFill>
            </a:endParaRPr>
          </a:p>
        </p:txBody>
      </p:sp>
      <p:sp>
        <p:nvSpPr>
          <p:cNvPr id="9" name="TextBox 8"/>
          <p:cNvSpPr txBox="1"/>
          <p:nvPr/>
        </p:nvSpPr>
        <p:spPr>
          <a:xfrm>
            <a:off x="5534976" y="1572154"/>
            <a:ext cx="4354091" cy="276999"/>
          </a:xfrm>
          <a:prstGeom prst="rect">
            <a:avLst/>
          </a:prstGeom>
          <a:noFill/>
        </p:spPr>
        <p:txBody>
          <a:bodyPr wrap="square" rtlCol="0">
            <a:spAutoFit/>
          </a:bodyPr>
          <a:lstStyle/>
          <a:p>
            <a:r>
              <a:rPr lang="en-US" sz="1200" dirty="0">
                <a:solidFill>
                  <a:schemeClr val="tx2"/>
                </a:solidFill>
              </a:rPr>
              <a:t>http://</a:t>
            </a:r>
            <a:r>
              <a:rPr lang="en-US" sz="1200" dirty="0" err="1">
                <a:solidFill>
                  <a:schemeClr val="tx2"/>
                </a:solidFill>
              </a:rPr>
              <a:t>www.ecologixsystems.com</a:t>
            </a:r>
            <a:r>
              <a:rPr lang="en-US" sz="1200" dirty="0">
                <a:solidFill>
                  <a:schemeClr val="tx2"/>
                </a:solidFill>
              </a:rPr>
              <a:t>/oil-water-separator-</a:t>
            </a:r>
            <a:r>
              <a:rPr lang="en-US" sz="1200" dirty="0" err="1">
                <a:solidFill>
                  <a:schemeClr val="tx2"/>
                </a:solidFill>
              </a:rPr>
              <a:t>skimloop.php</a:t>
            </a:r>
            <a:endParaRPr lang="en-US" sz="1200" dirty="0">
              <a:solidFill>
                <a:schemeClr val="tx2"/>
              </a:solidFill>
            </a:endParaRPr>
          </a:p>
        </p:txBody>
      </p:sp>
    </p:spTree>
    <p:extLst>
      <p:ext uri="{BB962C8B-B14F-4D97-AF65-F5344CB8AC3E}">
        <p14:creationId xmlns:p14="http://schemas.microsoft.com/office/powerpoint/2010/main" val="752960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73334" y="120134"/>
            <a:ext cx="4842934" cy="6524862"/>
          </a:xfrm>
          <a:prstGeom prst="rect">
            <a:avLst/>
          </a:prstGeom>
          <a:solidFill>
            <a:srgbClr val="575957"/>
          </a:solidFill>
          <a:ln>
            <a:solidFill>
              <a:srgbClr val="000000"/>
            </a:solidFill>
          </a:ln>
        </p:spPr>
        <p:txBody>
          <a:bodyPr wrap="square" rtlCol="0">
            <a:spAutoFit/>
          </a:bodyPr>
          <a:lstStyle/>
          <a:p>
            <a:r>
              <a:rPr lang="en-US" sz="2200" dirty="0" smtClean="0">
                <a:solidFill>
                  <a:srgbClr val="FFFFFF"/>
                </a:solidFill>
              </a:rPr>
              <a:t>In the Chemistry lab, we use a separating funnel to separate water from oil. </a:t>
            </a:r>
          </a:p>
          <a:p>
            <a:endParaRPr lang="en-US" sz="2200" dirty="0">
              <a:solidFill>
                <a:srgbClr val="FFFFFF"/>
              </a:solidFill>
            </a:endParaRPr>
          </a:p>
          <a:p>
            <a:r>
              <a:rPr lang="en-US" sz="2200" b="1" u="sng" dirty="0" smtClean="0">
                <a:solidFill>
                  <a:srgbClr val="FFFFFF"/>
                </a:solidFill>
              </a:rPr>
              <a:t>Here’s how you do it: </a:t>
            </a:r>
          </a:p>
          <a:p>
            <a:pPr marL="342900" indent="-342900">
              <a:buFont typeface="+mj-lt"/>
              <a:buAutoNum type="arabicPeriod"/>
            </a:pPr>
            <a:r>
              <a:rPr lang="en-US" sz="2200" dirty="0" smtClean="0">
                <a:solidFill>
                  <a:srgbClr val="FFFFFF"/>
                </a:solidFill>
              </a:rPr>
              <a:t>Secure the separating funnel on the clamp and stand and make sure that tap is closed. </a:t>
            </a:r>
          </a:p>
          <a:p>
            <a:pPr marL="342900" indent="-342900">
              <a:buFont typeface="+mj-lt"/>
              <a:buAutoNum type="arabicPeriod"/>
            </a:pPr>
            <a:r>
              <a:rPr lang="en-US" sz="2200" dirty="0" smtClean="0">
                <a:solidFill>
                  <a:srgbClr val="FFFFFF"/>
                </a:solidFill>
              </a:rPr>
              <a:t>Pour your mixture into the funnel. </a:t>
            </a:r>
          </a:p>
          <a:p>
            <a:pPr marL="342900" indent="-342900">
              <a:buFont typeface="+mj-lt"/>
              <a:buAutoNum type="arabicPeriod"/>
            </a:pPr>
            <a:r>
              <a:rPr lang="en-US" sz="2200" dirty="0" smtClean="0">
                <a:solidFill>
                  <a:srgbClr val="FFFFFF"/>
                </a:solidFill>
              </a:rPr>
              <a:t>Remove the funnel from the clamp and shake it gently. Then put it back, securing it to the stand. </a:t>
            </a:r>
          </a:p>
          <a:p>
            <a:pPr marL="342900" indent="-342900">
              <a:buFont typeface="+mj-lt"/>
              <a:buAutoNum type="arabicPeriod"/>
            </a:pPr>
            <a:r>
              <a:rPr lang="en-US" sz="2200" dirty="0" smtClean="0">
                <a:solidFill>
                  <a:srgbClr val="FFFFFF"/>
                </a:solidFill>
              </a:rPr>
              <a:t> The oil will make up the upper layer while the water makes up the lower layer. </a:t>
            </a:r>
          </a:p>
          <a:p>
            <a:pPr marL="342900" indent="-342900">
              <a:buFont typeface="+mj-lt"/>
              <a:buAutoNum type="arabicPeriod"/>
            </a:pPr>
            <a:r>
              <a:rPr lang="en-US" sz="2200" dirty="0" smtClean="0">
                <a:solidFill>
                  <a:srgbClr val="FFFFFF"/>
                </a:solidFill>
              </a:rPr>
              <a:t>Slowly open the tap to allow the water to drain into the flask. </a:t>
            </a:r>
          </a:p>
          <a:p>
            <a:pPr marL="342900" indent="-342900">
              <a:buFont typeface="+mj-lt"/>
              <a:buAutoNum type="arabicPeriod"/>
            </a:pPr>
            <a:r>
              <a:rPr lang="en-US" sz="2200" dirty="0" smtClean="0">
                <a:solidFill>
                  <a:srgbClr val="FFFFFF"/>
                </a:solidFill>
              </a:rPr>
              <a:t>Close the tap when all the water has drained into the flask and just the oil is left in the funnel. </a:t>
            </a:r>
            <a:endParaRPr lang="en-US" sz="2200" dirty="0">
              <a:solidFill>
                <a:srgbClr val="FFFFFF"/>
              </a:solidFill>
            </a:endParaRPr>
          </a:p>
        </p:txBody>
      </p:sp>
      <p:pic>
        <p:nvPicPr>
          <p:cNvPr id="3" name="Picture 2"/>
          <p:cNvPicPr>
            <a:picLocks noChangeAspect="1"/>
          </p:cNvPicPr>
          <p:nvPr/>
        </p:nvPicPr>
        <p:blipFill>
          <a:blip r:embed="rId2"/>
          <a:stretch>
            <a:fillRect/>
          </a:stretch>
        </p:blipFill>
        <p:spPr>
          <a:xfrm>
            <a:off x="728133" y="389465"/>
            <a:ext cx="5435600" cy="5728099"/>
          </a:xfrm>
          <a:prstGeom prst="rect">
            <a:avLst/>
          </a:prstGeom>
          <a:ln>
            <a:solidFill>
              <a:srgbClr val="000000"/>
            </a:solidFill>
          </a:ln>
        </p:spPr>
      </p:pic>
      <p:sp>
        <p:nvSpPr>
          <p:cNvPr id="4" name="TextBox 3"/>
          <p:cNvSpPr txBox="1"/>
          <p:nvPr/>
        </p:nvSpPr>
        <p:spPr>
          <a:xfrm>
            <a:off x="4470400" y="4558268"/>
            <a:ext cx="1422400" cy="369332"/>
          </a:xfrm>
          <a:prstGeom prst="rect">
            <a:avLst/>
          </a:prstGeom>
          <a:noFill/>
        </p:spPr>
        <p:txBody>
          <a:bodyPr wrap="square" rtlCol="0">
            <a:spAutoFit/>
          </a:bodyPr>
          <a:lstStyle/>
          <a:p>
            <a:r>
              <a:rPr lang="en-US" b="1" dirty="0" smtClean="0">
                <a:solidFill>
                  <a:srgbClr val="FF0000"/>
                </a:solidFill>
              </a:rPr>
              <a:t>FLASK</a:t>
            </a:r>
            <a:endParaRPr lang="en-US" b="1" dirty="0">
              <a:solidFill>
                <a:srgbClr val="FF0000"/>
              </a:solidFill>
            </a:endParaRPr>
          </a:p>
        </p:txBody>
      </p:sp>
      <p:sp>
        <p:nvSpPr>
          <p:cNvPr id="5" name="TextBox 4"/>
          <p:cNvSpPr txBox="1"/>
          <p:nvPr/>
        </p:nvSpPr>
        <p:spPr>
          <a:xfrm>
            <a:off x="3962400" y="1117600"/>
            <a:ext cx="1557867" cy="646331"/>
          </a:xfrm>
          <a:prstGeom prst="rect">
            <a:avLst/>
          </a:prstGeom>
          <a:noFill/>
        </p:spPr>
        <p:txBody>
          <a:bodyPr wrap="square" rtlCol="0">
            <a:spAutoFit/>
          </a:bodyPr>
          <a:lstStyle/>
          <a:p>
            <a:r>
              <a:rPr lang="en-US" b="1" dirty="0" smtClean="0">
                <a:solidFill>
                  <a:srgbClr val="FF0000"/>
                </a:solidFill>
              </a:rPr>
              <a:t>SEPARATING FUNNEL</a:t>
            </a:r>
            <a:endParaRPr lang="en-US" b="1" dirty="0">
              <a:solidFill>
                <a:srgbClr val="FF0000"/>
              </a:solidFill>
            </a:endParaRPr>
          </a:p>
        </p:txBody>
      </p:sp>
      <p:sp>
        <p:nvSpPr>
          <p:cNvPr id="6" name="TextBox 5"/>
          <p:cNvSpPr txBox="1"/>
          <p:nvPr/>
        </p:nvSpPr>
        <p:spPr>
          <a:xfrm>
            <a:off x="1608666" y="492667"/>
            <a:ext cx="982134" cy="369332"/>
          </a:xfrm>
          <a:prstGeom prst="rect">
            <a:avLst/>
          </a:prstGeom>
          <a:noFill/>
        </p:spPr>
        <p:txBody>
          <a:bodyPr wrap="square" rtlCol="0">
            <a:spAutoFit/>
          </a:bodyPr>
          <a:lstStyle/>
          <a:p>
            <a:r>
              <a:rPr lang="en-US" b="1" dirty="0" smtClean="0">
                <a:solidFill>
                  <a:srgbClr val="FF0000"/>
                </a:solidFill>
              </a:rPr>
              <a:t>CLAMP</a:t>
            </a:r>
            <a:endParaRPr lang="en-US" b="1" dirty="0">
              <a:solidFill>
                <a:srgbClr val="FF0000"/>
              </a:solidFill>
            </a:endParaRPr>
          </a:p>
        </p:txBody>
      </p:sp>
      <p:sp>
        <p:nvSpPr>
          <p:cNvPr id="7" name="TextBox 6"/>
          <p:cNvSpPr txBox="1"/>
          <p:nvPr/>
        </p:nvSpPr>
        <p:spPr>
          <a:xfrm rot="16200000">
            <a:off x="338667" y="2013466"/>
            <a:ext cx="1507067" cy="374134"/>
          </a:xfrm>
          <a:prstGeom prst="rect">
            <a:avLst/>
          </a:prstGeom>
          <a:noFill/>
        </p:spPr>
        <p:txBody>
          <a:bodyPr wrap="square" rtlCol="0">
            <a:spAutoFit/>
          </a:bodyPr>
          <a:lstStyle/>
          <a:p>
            <a:r>
              <a:rPr lang="en-US" b="1" dirty="0" smtClean="0">
                <a:solidFill>
                  <a:srgbClr val="FF0000"/>
                </a:solidFill>
              </a:rPr>
              <a:t>STAND</a:t>
            </a:r>
            <a:endParaRPr lang="en-US" b="1" dirty="0">
              <a:solidFill>
                <a:srgbClr val="FF0000"/>
              </a:solidFill>
            </a:endParaRPr>
          </a:p>
        </p:txBody>
      </p:sp>
      <p:cxnSp>
        <p:nvCxnSpPr>
          <p:cNvPr id="9" name="Straight Connector 8"/>
          <p:cNvCxnSpPr/>
          <p:nvPr/>
        </p:nvCxnSpPr>
        <p:spPr>
          <a:xfrm flipH="1">
            <a:off x="2997200" y="1446999"/>
            <a:ext cx="965200" cy="1278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a:stCxn id="4" idx="1"/>
          </p:cNvCxnSpPr>
          <p:nvPr/>
        </p:nvCxnSpPr>
        <p:spPr>
          <a:xfrm flipH="1" flipV="1">
            <a:off x="2997200" y="4558268"/>
            <a:ext cx="1473200" cy="18466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1896533" y="861999"/>
            <a:ext cx="135467" cy="108659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770466" y="5840565"/>
            <a:ext cx="4453467" cy="276999"/>
          </a:xfrm>
          <a:prstGeom prst="rect">
            <a:avLst/>
          </a:prstGeom>
          <a:noFill/>
        </p:spPr>
        <p:txBody>
          <a:bodyPr wrap="square" rtlCol="0">
            <a:spAutoFit/>
          </a:bodyPr>
          <a:lstStyle/>
          <a:p>
            <a:r>
              <a:rPr lang="en-US" sz="1200" dirty="0">
                <a:solidFill>
                  <a:schemeClr val="tx2"/>
                </a:solidFill>
              </a:rPr>
              <a:t>http://</a:t>
            </a:r>
            <a:r>
              <a:rPr lang="en-US" sz="1200" dirty="0" err="1">
                <a:solidFill>
                  <a:schemeClr val="tx2"/>
                </a:solidFill>
              </a:rPr>
              <a:t>purificationmtang.weebly.com</a:t>
            </a:r>
            <a:r>
              <a:rPr lang="en-US" sz="1200" dirty="0">
                <a:solidFill>
                  <a:schemeClr val="tx2"/>
                </a:solidFill>
              </a:rPr>
              <a:t>/separation-</a:t>
            </a:r>
            <a:r>
              <a:rPr lang="en-US" sz="1200" dirty="0" err="1">
                <a:solidFill>
                  <a:schemeClr val="tx2"/>
                </a:solidFill>
              </a:rPr>
              <a:t>funnel.html</a:t>
            </a:r>
            <a:endParaRPr lang="en-US" sz="1200" dirty="0">
              <a:solidFill>
                <a:schemeClr val="tx2"/>
              </a:solidFill>
            </a:endParaRPr>
          </a:p>
        </p:txBody>
      </p:sp>
    </p:spTree>
    <p:extLst>
      <p:ext uri="{BB962C8B-B14F-4D97-AF65-F5344CB8AC3E}">
        <p14:creationId xmlns:p14="http://schemas.microsoft.com/office/powerpoint/2010/main" val="2237823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4. Separating Gasoline from Motor Oil </a:t>
            </a:r>
            <a:endParaRPr lang="en-US" dirty="0">
              <a:solidFill>
                <a:srgbClr val="000000"/>
              </a:solidFill>
            </a:endParaRPr>
          </a:p>
        </p:txBody>
      </p:sp>
      <p:sp>
        <p:nvSpPr>
          <p:cNvPr id="3" name="TextBox 2"/>
          <p:cNvSpPr txBox="1"/>
          <p:nvPr/>
        </p:nvSpPr>
        <p:spPr>
          <a:xfrm>
            <a:off x="135467" y="1862667"/>
            <a:ext cx="6400800" cy="4801315"/>
          </a:xfrm>
          <a:prstGeom prst="rect">
            <a:avLst/>
          </a:prstGeom>
          <a:solidFill>
            <a:srgbClr val="575957"/>
          </a:solidFill>
          <a:ln>
            <a:solidFill>
              <a:srgbClr val="000000"/>
            </a:solidFill>
          </a:ln>
        </p:spPr>
        <p:txBody>
          <a:bodyPr wrap="square" rtlCol="0">
            <a:spAutoFit/>
          </a:bodyPr>
          <a:lstStyle/>
          <a:p>
            <a:r>
              <a:rPr lang="en-US" dirty="0" smtClean="0"/>
              <a:t>Gasoline is a refined product from crude oil. Crude oil cannot be used directly so it must be refined into gasoline in order for us to use it in our vehicles. </a:t>
            </a:r>
          </a:p>
          <a:p>
            <a:endParaRPr lang="en-US" dirty="0"/>
          </a:p>
          <a:p>
            <a:r>
              <a:rPr lang="en-US" dirty="0" smtClean="0"/>
              <a:t>After crude oil has been refined and gasoline is produced, there is still a mixture of the gasoline and oil. </a:t>
            </a:r>
          </a:p>
          <a:p>
            <a:endParaRPr lang="en-US" dirty="0"/>
          </a:p>
          <a:p>
            <a:r>
              <a:rPr lang="en-US" dirty="0" smtClean="0"/>
              <a:t>These two products are very similar in chemical properties. </a:t>
            </a:r>
          </a:p>
          <a:p>
            <a:endParaRPr lang="en-US" dirty="0"/>
          </a:p>
          <a:p>
            <a:r>
              <a:rPr lang="en-US" dirty="0" smtClean="0"/>
              <a:t>Therefore, they form a solution. Just like salt and water. </a:t>
            </a:r>
          </a:p>
          <a:p>
            <a:r>
              <a:rPr lang="en-US" dirty="0" smtClean="0"/>
              <a:t> </a:t>
            </a:r>
            <a:r>
              <a:rPr lang="en-US" b="1" dirty="0" smtClean="0">
                <a:solidFill>
                  <a:srgbClr val="FFFF00"/>
                </a:solidFill>
              </a:rPr>
              <a:t>LIKE DISSOLVES LIKE!!! </a:t>
            </a:r>
          </a:p>
          <a:p>
            <a:endParaRPr lang="en-US" b="1" dirty="0">
              <a:solidFill>
                <a:srgbClr val="FFFF00"/>
              </a:solidFill>
            </a:endParaRPr>
          </a:p>
          <a:p>
            <a:r>
              <a:rPr lang="en-US" dirty="0" smtClean="0">
                <a:solidFill>
                  <a:srgbClr val="FFFFFF"/>
                </a:solidFill>
              </a:rPr>
              <a:t>To separate gasoline and oil you would use the </a:t>
            </a:r>
            <a:r>
              <a:rPr lang="en-US" b="1" dirty="0" smtClean="0">
                <a:solidFill>
                  <a:schemeClr val="accent6">
                    <a:lumMod val="20000"/>
                    <a:lumOff val="80000"/>
                  </a:schemeClr>
                </a:solidFill>
              </a:rPr>
              <a:t>Distillation </a:t>
            </a:r>
            <a:r>
              <a:rPr lang="en-US" dirty="0" smtClean="0">
                <a:solidFill>
                  <a:srgbClr val="FFFFFF"/>
                </a:solidFill>
              </a:rPr>
              <a:t>technique, like we previously discussed. </a:t>
            </a:r>
          </a:p>
          <a:p>
            <a:endParaRPr lang="en-US" dirty="0">
              <a:solidFill>
                <a:srgbClr val="FFFF00"/>
              </a:solidFill>
            </a:endParaRPr>
          </a:p>
          <a:p>
            <a:r>
              <a:rPr lang="en-US" dirty="0" smtClean="0">
                <a:solidFill>
                  <a:srgbClr val="FFFFFF"/>
                </a:solidFill>
              </a:rPr>
              <a:t>Oil has a much heavier weight than gasoline, so it has a higher boiling point. Therefore, it will evaporate after the gasoline does.  </a:t>
            </a:r>
            <a:endParaRPr lang="en-US" dirty="0">
              <a:solidFill>
                <a:srgbClr val="FFFFFF"/>
              </a:solidFill>
            </a:endParaRPr>
          </a:p>
        </p:txBody>
      </p:sp>
      <p:pic>
        <p:nvPicPr>
          <p:cNvPr id="4" name="Picture 3"/>
          <p:cNvPicPr>
            <a:picLocks noChangeAspect="1"/>
          </p:cNvPicPr>
          <p:nvPr/>
        </p:nvPicPr>
        <p:blipFill>
          <a:blip r:embed="rId3"/>
          <a:stretch>
            <a:fillRect/>
          </a:stretch>
        </p:blipFill>
        <p:spPr>
          <a:xfrm>
            <a:off x="6790267" y="2331509"/>
            <a:ext cx="5401733" cy="3473465"/>
          </a:xfrm>
          <a:prstGeom prst="rect">
            <a:avLst/>
          </a:prstGeom>
        </p:spPr>
      </p:pic>
      <p:sp>
        <p:nvSpPr>
          <p:cNvPr id="5" name="TextBox 4"/>
          <p:cNvSpPr txBox="1"/>
          <p:nvPr/>
        </p:nvSpPr>
        <p:spPr>
          <a:xfrm>
            <a:off x="9127067" y="5804974"/>
            <a:ext cx="3064933" cy="276999"/>
          </a:xfrm>
          <a:prstGeom prst="rect">
            <a:avLst/>
          </a:prstGeom>
          <a:noFill/>
        </p:spPr>
        <p:txBody>
          <a:bodyPr wrap="square" rtlCol="0">
            <a:spAutoFit/>
          </a:bodyPr>
          <a:lstStyle/>
          <a:p>
            <a:r>
              <a:rPr lang="en-US" sz="1200" dirty="0">
                <a:solidFill>
                  <a:schemeClr val="tx2"/>
                </a:solidFill>
              </a:rPr>
              <a:t>http://</a:t>
            </a:r>
            <a:r>
              <a:rPr lang="en-US" sz="1200" dirty="0" err="1">
                <a:solidFill>
                  <a:schemeClr val="tx2"/>
                </a:solidFill>
              </a:rPr>
              <a:t>precisionpaymentsinc.com</a:t>
            </a:r>
            <a:r>
              <a:rPr lang="en-US" sz="1200" dirty="0">
                <a:solidFill>
                  <a:schemeClr val="tx2"/>
                </a:solidFill>
              </a:rPr>
              <a:t>/gas-stations/</a:t>
            </a:r>
          </a:p>
        </p:txBody>
      </p:sp>
    </p:spTree>
    <p:extLst>
      <p:ext uri="{BB962C8B-B14F-4D97-AF65-F5344CB8AC3E}">
        <p14:creationId xmlns:p14="http://schemas.microsoft.com/office/powerpoint/2010/main" val="3731566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a:t>
            </a:r>
            <a:endParaRPr lang="en-US" dirty="0"/>
          </a:p>
        </p:txBody>
      </p:sp>
      <p:sp>
        <p:nvSpPr>
          <p:cNvPr id="3" name="TextBox 2"/>
          <p:cNvSpPr txBox="1"/>
          <p:nvPr/>
        </p:nvSpPr>
        <p:spPr>
          <a:xfrm>
            <a:off x="254000" y="1913467"/>
            <a:ext cx="11667067" cy="2308324"/>
          </a:xfrm>
          <a:prstGeom prst="rect">
            <a:avLst/>
          </a:prstGeom>
          <a:solidFill>
            <a:schemeClr val="tx1"/>
          </a:solidFill>
        </p:spPr>
        <p:txBody>
          <a:bodyPr wrap="square" rtlCol="0">
            <a:spAutoFit/>
          </a:bodyPr>
          <a:lstStyle/>
          <a:p>
            <a:pPr marL="342900" indent="-342900">
              <a:buAutoNum type="arabicPeriod"/>
            </a:pPr>
            <a:r>
              <a:rPr lang="en-US" dirty="0" smtClean="0">
                <a:solidFill>
                  <a:srgbClr val="575957"/>
                </a:solidFill>
              </a:rPr>
              <a:t>Describe </a:t>
            </a:r>
            <a:r>
              <a:rPr lang="en-US" dirty="0">
                <a:solidFill>
                  <a:srgbClr val="575957"/>
                </a:solidFill>
              </a:rPr>
              <a:t>three examples of safety equipment used in a chemistry laboratory and the reason each one is </a:t>
            </a:r>
            <a:r>
              <a:rPr lang="en-US" dirty="0" smtClean="0">
                <a:solidFill>
                  <a:srgbClr val="575957"/>
                </a:solidFill>
              </a:rPr>
              <a:t>used.</a:t>
            </a:r>
          </a:p>
          <a:p>
            <a:pPr marL="342900" indent="-342900">
              <a:buAutoNum type="arabicPeriod"/>
            </a:pPr>
            <a:r>
              <a:rPr lang="en-US" dirty="0" smtClean="0">
                <a:solidFill>
                  <a:srgbClr val="575957"/>
                </a:solidFill>
              </a:rPr>
              <a:t>Describe </a:t>
            </a:r>
            <a:r>
              <a:rPr lang="en-US" dirty="0">
                <a:solidFill>
                  <a:srgbClr val="575957"/>
                </a:solidFill>
              </a:rPr>
              <a:t>what a material safety data sheet (MSDS) is and tell why it is </a:t>
            </a:r>
            <a:r>
              <a:rPr lang="en-US" dirty="0" smtClean="0">
                <a:solidFill>
                  <a:srgbClr val="575957"/>
                </a:solidFill>
              </a:rPr>
              <a:t>used.</a:t>
            </a:r>
          </a:p>
          <a:p>
            <a:pPr marL="342900" indent="-342900">
              <a:buAutoNum type="arabicPeriod"/>
            </a:pPr>
            <a:r>
              <a:rPr lang="en-US" dirty="0" smtClean="0">
                <a:solidFill>
                  <a:srgbClr val="575957"/>
                </a:solidFill>
              </a:rPr>
              <a:t>Obtain </a:t>
            </a:r>
            <a:r>
              <a:rPr lang="en-US" dirty="0">
                <a:solidFill>
                  <a:srgbClr val="575957"/>
                </a:solidFill>
              </a:rPr>
              <a:t>an MSDS for both a paint and an insecticide. Compare and discuss the toxicity, disposal, and safe-handling sections for these two common household </a:t>
            </a:r>
            <a:r>
              <a:rPr lang="en-US" dirty="0" smtClean="0">
                <a:solidFill>
                  <a:srgbClr val="575957"/>
                </a:solidFill>
              </a:rPr>
              <a:t>products.</a:t>
            </a:r>
          </a:p>
          <a:p>
            <a:pPr marL="342900" indent="-342900">
              <a:buAutoNum type="arabicPeriod"/>
            </a:pPr>
            <a:r>
              <a:rPr lang="en-US" dirty="0" smtClean="0">
                <a:solidFill>
                  <a:srgbClr val="575957"/>
                </a:solidFill>
              </a:rPr>
              <a:t>Discuss </a:t>
            </a:r>
            <a:r>
              <a:rPr lang="en-US" dirty="0">
                <a:solidFill>
                  <a:srgbClr val="575957"/>
                </a:solidFill>
              </a:rPr>
              <a:t>the safe storage of chemicals. How does the safe storage of chemicals apply to your home, your school, your community, and the environment</a:t>
            </a:r>
            <a:r>
              <a:rPr lang="en-US" dirty="0" smtClean="0">
                <a:solidFill>
                  <a:srgbClr val="575957"/>
                </a:solidFill>
              </a:rPr>
              <a:t>?</a:t>
            </a:r>
          </a:p>
          <a:p>
            <a:pPr marL="342900" indent="-342900">
              <a:buAutoNum type="arabicPeriod"/>
            </a:pPr>
            <a:endParaRPr lang="en-US" dirty="0" smtClean="0">
              <a:solidFill>
                <a:srgbClr val="575957"/>
              </a:solidFill>
            </a:endParaRPr>
          </a:p>
          <a:p>
            <a:pPr marL="342900" indent="-342900">
              <a:buAutoNum type="arabicPeriod"/>
            </a:pPr>
            <a:endParaRPr lang="en-US" dirty="0">
              <a:solidFill>
                <a:srgbClr val="575957"/>
              </a:solidFill>
            </a:endParaRPr>
          </a:p>
        </p:txBody>
      </p:sp>
    </p:spTree>
    <p:extLst>
      <p:ext uri="{BB962C8B-B14F-4D97-AF65-F5344CB8AC3E}">
        <p14:creationId xmlns:p14="http://schemas.microsoft.com/office/powerpoint/2010/main" val="2480254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2465" y="1825625"/>
            <a:ext cx="5918202" cy="1645708"/>
          </a:xfrm>
          <a:solidFill>
            <a:schemeClr val="accent3">
              <a:lumMod val="60000"/>
              <a:lumOff val="40000"/>
            </a:schemeClr>
          </a:solidFill>
          <a:ln>
            <a:solidFill>
              <a:schemeClr val="tx2"/>
            </a:solidFill>
          </a:ln>
        </p:spPr>
        <p:txBody>
          <a:bodyPr>
            <a:normAutofit fontScale="92500" lnSpcReduction="10000"/>
          </a:bodyPr>
          <a:lstStyle/>
          <a:p>
            <a:pPr marL="0" indent="0" algn="ctr">
              <a:buNone/>
            </a:pPr>
            <a:r>
              <a:rPr lang="en-US" u="sng" dirty="0" smtClean="0">
                <a:solidFill>
                  <a:srgbClr val="000000"/>
                </a:solidFill>
              </a:rPr>
              <a:t>Chemical Reaction</a:t>
            </a:r>
          </a:p>
          <a:p>
            <a:r>
              <a:rPr lang="en-US" sz="1800" dirty="0" smtClean="0">
                <a:solidFill>
                  <a:srgbClr val="000000"/>
                </a:solidFill>
              </a:rPr>
              <a:t>The atoms in a molecule are combined or rearranged with atoms of another molecule. </a:t>
            </a:r>
          </a:p>
          <a:p>
            <a:r>
              <a:rPr lang="en-US" sz="1800" dirty="0" smtClean="0">
                <a:solidFill>
                  <a:srgbClr val="000000"/>
                </a:solidFill>
              </a:rPr>
              <a:t>The product is a new compound that has different physical and chemical properties. </a:t>
            </a:r>
            <a:endParaRPr lang="en-US" sz="1800" dirty="0">
              <a:solidFill>
                <a:srgbClr val="000000"/>
              </a:solidFill>
            </a:endParaRPr>
          </a:p>
        </p:txBody>
      </p:sp>
      <p:sp>
        <p:nvSpPr>
          <p:cNvPr id="4" name="Content Placeholder 3"/>
          <p:cNvSpPr>
            <a:spLocks noGrp="1"/>
          </p:cNvSpPr>
          <p:nvPr>
            <p:ph sz="half" idx="2"/>
          </p:nvPr>
        </p:nvSpPr>
        <p:spPr>
          <a:xfrm>
            <a:off x="262466" y="3471333"/>
            <a:ext cx="5918201" cy="3217334"/>
          </a:xfrm>
          <a:solidFill>
            <a:schemeClr val="accent6">
              <a:lumMod val="20000"/>
              <a:lumOff val="80000"/>
            </a:schemeClr>
          </a:solidFill>
          <a:ln>
            <a:solidFill>
              <a:srgbClr val="000000"/>
            </a:solidFill>
          </a:ln>
        </p:spPr>
        <p:txBody>
          <a:bodyPr>
            <a:normAutofit fontScale="92500" lnSpcReduction="10000"/>
          </a:bodyPr>
          <a:lstStyle/>
          <a:p>
            <a:pPr marL="0" indent="0" algn="ctr">
              <a:buNone/>
            </a:pPr>
            <a:r>
              <a:rPr lang="en-US" u="sng" dirty="0" smtClean="0">
                <a:solidFill>
                  <a:srgbClr val="000000"/>
                </a:solidFill>
              </a:rPr>
              <a:t>Physical Change</a:t>
            </a:r>
          </a:p>
          <a:p>
            <a:r>
              <a:rPr lang="en-US" sz="1900" dirty="0" smtClean="0">
                <a:solidFill>
                  <a:srgbClr val="000000"/>
                </a:solidFill>
              </a:rPr>
              <a:t>Physical changes do not form a new compound. </a:t>
            </a:r>
          </a:p>
          <a:p>
            <a:r>
              <a:rPr lang="en-US" sz="1900" dirty="0" smtClean="0">
                <a:solidFill>
                  <a:srgbClr val="000000"/>
                </a:solidFill>
              </a:rPr>
              <a:t>It is simply a change from one state to another of a single compound. </a:t>
            </a:r>
          </a:p>
          <a:p>
            <a:r>
              <a:rPr lang="en-US" sz="1900" dirty="0" smtClean="0">
                <a:solidFill>
                  <a:srgbClr val="000000"/>
                </a:solidFill>
              </a:rPr>
              <a:t>The different states include: </a:t>
            </a:r>
          </a:p>
          <a:p>
            <a:pPr marL="0" indent="0">
              <a:buNone/>
            </a:pPr>
            <a:r>
              <a:rPr lang="en-US" sz="1900" dirty="0">
                <a:solidFill>
                  <a:srgbClr val="000000"/>
                </a:solidFill>
              </a:rPr>
              <a:t> </a:t>
            </a:r>
            <a:r>
              <a:rPr lang="en-US" sz="1900" dirty="0" smtClean="0">
                <a:solidFill>
                  <a:srgbClr val="000000"/>
                </a:solidFill>
              </a:rPr>
              <a:t>      </a:t>
            </a:r>
            <a:r>
              <a:rPr lang="en-US" sz="1900" b="1" dirty="0" smtClean="0">
                <a:solidFill>
                  <a:srgbClr val="FF0000"/>
                </a:solidFill>
              </a:rPr>
              <a:t>   Solid, Liquid, and Gas</a:t>
            </a:r>
          </a:p>
          <a:p>
            <a:r>
              <a:rPr lang="en-US" sz="1900" dirty="0" smtClean="0">
                <a:solidFill>
                  <a:srgbClr val="000000"/>
                </a:solidFill>
              </a:rPr>
              <a:t>A compound changes to these states once it reaches either its boiling or freezing points. </a:t>
            </a:r>
          </a:p>
          <a:p>
            <a:r>
              <a:rPr lang="en-US" sz="1900" dirty="0" smtClean="0">
                <a:solidFill>
                  <a:srgbClr val="000000"/>
                </a:solidFill>
              </a:rPr>
              <a:t>Physical changes also include change in shape and color of a compound</a:t>
            </a:r>
          </a:p>
          <a:p>
            <a:pPr marL="0" indent="0">
              <a:buNone/>
            </a:pPr>
            <a:endParaRPr lang="en-US" sz="1800" dirty="0" smtClean="0">
              <a:solidFill>
                <a:srgbClr val="000000"/>
              </a:solidFill>
            </a:endParaRPr>
          </a:p>
          <a:p>
            <a:endParaRPr lang="en-US" sz="1800" dirty="0" smtClean="0">
              <a:solidFill>
                <a:srgbClr val="000000"/>
              </a:solidFill>
            </a:endParaRPr>
          </a:p>
          <a:p>
            <a:pPr marL="0" indent="0">
              <a:buNone/>
            </a:pPr>
            <a:endParaRPr lang="en-US" sz="1800" dirty="0" smtClean="0">
              <a:solidFill>
                <a:srgbClr val="000000"/>
              </a:solidFill>
            </a:endParaRPr>
          </a:p>
        </p:txBody>
      </p:sp>
      <p:sp>
        <p:nvSpPr>
          <p:cNvPr id="5" name="Title 1"/>
          <p:cNvSpPr>
            <a:spLocks noGrp="1"/>
          </p:cNvSpPr>
          <p:nvPr>
            <p:ph type="title"/>
          </p:nvPr>
        </p:nvSpPr>
        <p:spPr>
          <a:solidFill>
            <a:schemeClr val="bg2">
              <a:lumMod val="75000"/>
            </a:schemeClr>
          </a:solidFill>
        </p:spPr>
        <p:txBody>
          <a:bodyPr/>
          <a:lstStyle/>
          <a:p>
            <a:pPr algn="ctr"/>
            <a:r>
              <a:rPr lang="en-US" dirty="0" smtClean="0">
                <a:solidFill>
                  <a:schemeClr val="accent3"/>
                </a:solidFill>
              </a:rPr>
              <a:t>Chemical Reaction vs. Physical Change </a:t>
            </a:r>
            <a:endParaRPr lang="en-US" dirty="0">
              <a:solidFill>
                <a:schemeClr val="accent3"/>
              </a:solidFill>
            </a:endParaRPr>
          </a:p>
        </p:txBody>
      </p:sp>
      <p:pic>
        <p:nvPicPr>
          <p:cNvPr id="7" name="Picture 6"/>
          <p:cNvPicPr>
            <a:picLocks noChangeAspect="1"/>
          </p:cNvPicPr>
          <p:nvPr/>
        </p:nvPicPr>
        <p:blipFill>
          <a:blip r:embed="rId3"/>
          <a:stretch>
            <a:fillRect/>
          </a:stretch>
        </p:blipFill>
        <p:spPr>
          <a:xfrm>
            <a:off x="6383866" y="1690688"/>
            <a:ext cx="5253272" cy="4826723"/>
          </a:xfrm>
          <a:prstGeom prst="rect">
            <a:avLst/>
          </a:prstGeom>
          <a:ln>
            <a:solidFill>
              <a:srgbClr val="000000"/>
            </a:solidFill>
          </a:ln>
        </p:spPr>
      </p:pic>
      <p:sp>
        <p:nvSpPr>
          <p:cNvPr id="8" name="TextBox 7"/>
          <p:cNvSpPr txBox="1"/>
          <p:nvPr/>
        </p:nvSpPr>
        <p:spPr>
          <a:xfrm>
            <a:off x="6383866" y="6513848"/>
            <a:ext cx="4064000" cy="276999"/>
          </a:xfrm>
          <a:prstGeom prst="rect">
            <a:avLst/>
          </a:prstGeom>
          <a:noFill/>
        </p:spPr>
        <p:txBody>
          <a:bodyPr wrap="square" rtlCol="0">
            <a:spAutoFit/>
          </a:bodyPr>
          <a:lstStyle/>
          <a:p>
            <a:r>
              <a:rPr lang="en-US" sz="1200" dirty="0">
                <a:solidFill>
                  <a:schemeClr val="tx2"/>
                </a:solidFill>
              </a:rPr>
              <a:t>http://</a:t>
            </a:r>
            <a:r>
              <a:rPr lang="en-US" sz="1200" dirty="0" err="1">
                <a:solidFill>
                  <a:schemeClr val="tx2"/>
                </a:solidFill>
              </a:rPr>
              <a:t>www.splung.com</a:t>
            </a:r>
            <a:r>
              <a:rPr lang="en-US" sz="1200" dirty="0">
                <a:solidFill>
                  <a:schemeClr val="tx2"/>
                </a:solidFill>
              </a:rPr>
              <a:t>/content/</a:t>
            </a:r>
            <a:r>
              <a:rPr lang="en-US" sz="1200" dirty="0" err="1">
                <a:solidFill>
                  <a:schemeClr val="tx2"/>
                </a:solidFill>
              </a:rPr>
              <a:t>sid</a:t>
            </a:r>
            <a:r>
              <a:rPr lang="en-US" sz="1200" dirty="0">
                <a:solidFill>
                  <a:schemeClr val="tx2"/>
                </a:solidFill>
              </a:rPr>
              <a:t>/6/page/</a:t>
            </a:r>
            <a:r>
              <a:rPr lang="en-US" sz="1200" dirty="0" err="1">
                <a:solidFill>
                  <a:schemeClr val="tx2"/>
                </a:solidFill>
              </a:rPr>
              <a:t>latentheat</a:t>
            </a:r>
            <a:endParaRPr lang="en-US" sz="1200" dirty="0">
              <a:solidFill>
                <a:schemeClr val="tx2"/>
              </a:solidFill>
            </a:endParaRPr>
          </a:p>
        </p:txBody>
      </p:sp>
    </p:spTree>
    <p:extLst>
      <p:ext uri="{BB962C8B-B14F-4D97-AF65-F5344CB8AC3E}">
        <p14:creationId xmlns:p14="http://schemas.microsoft.com/office/powerpoint/2010/main" val="2461400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575957"/>
          </a:solidFill>
        </p:spPr>
        <p:txBody>
          <a:bodyPr/>
          <a:lstStyle/>
          <a:p>
            <a:pPr algn="ctr"/>
            <a:r>
              <a:rPr lang="en-US" dirty="0" smtClean="0"/>
              <a:t>Cartesian Diver </a:t>
            </a:r>
            <a:endParaRPr lang="en-US" dirty="0"/>
          </a:p>
        </p:txBody>
      </p:sp>
      <p:sp>
        <p:nvSpPr>
          <p:cNvPr id="3" name="Content Placeholder 2"/>
          <p:cNvSpPr>
            <a:spLocks noGrp="1"/>
          </p:cNvSpPr>
          <p:nvPr>
            <p:ph idx="1"/>
          </p:nvPr>
        </p:nvSpPr>
        <p:spPr>
          <a:xfrm>
            <a:off x="838199" y="1826154"/>
            <a:ext cx="6324601" cy="4388379"/>
          </a:xfrm>
          <a:solidFill>
            <a:schemeClr val="bg1">
              <a:lumMod val="20000"/>
              <a:lumOff val="80000"/>
            </a:schemeClr>
          </a:solidFill>
          <a:ln>
            <a:solidFill>
              <a:srgbClr val="000000"/>
            </a:solidFill>
          </a:ln>
        </p:spPr>
        <p:txBody>
          <a:bodyPr>
            <a:normAutofit fontScale="92500" lnSpcReduction="10000"/>
          </a:bodyPr>
          <a:lstStyle/>
          <a:p>
            <a:pPr marL="0" indent="0">
              <a:buNone/>
            </a:pPr>
            <a:r>
              <a:rPr lang="en-US" b="1" dirty="0" smtClean="0">
                <a:solidFill>
                  <a:srgbClr val="000000"/>
                </a:solidFill>
              </a:rPr>
              <a:t>Why did it sink when you squeezed the bottle?</a:t>
            </a:r>
          </a:p>
          <a:p>
            <a:r>
              <a:rPr lang="en-US" sz="2000" dirty="0" smtClean="0">
                <a:solidFill>
                  <a:srgbClr val="000000"/>
                </a:solidFill>
              </a:rPr>
              <a:t>The water pressure increases and the air bubble inside the diver</a:t>
            </a:r>
          </a:p>
          <a:p>
            <a:r>
              <a:rPr lang="en-US" sz="2000" dirty="0" smtClean="0">
                <a:solidFill>
                  <a:srgbClr val="000000"/>
                </a:solidFill>
              </a:rPr>
              <a:t>Liquids are incompressible because their </a:t>
            </a:r>
            <a:r>
              <a:rPr lang="en-US" sz="2000" b="1" dirty="0" smtClean="0">
                <a:solidFill>
                  <a:srgbClr val="000000"/>
                </a:solidFill>
              </a:rPr>
              <a:t>volume does not change</a:t>
            </a:r>
            <a:r>
              <a:rPr lang="en-US" sz="2000" dirty="0" smtClean="0">
                <a:solidFill>
                  <a:srgbClr val="000000"/>
                </a:solidFill>
              </a:rPr>
              <a:t> when pressure changes</a:t>
            </a:r>
          </a:p>
          <a:p>
            <a:r>
              <a:rPr lang="en-US" sz="2000" dirty="0" smtClean="0">
                <a:solidFill>
                  <a:srgbClr val="000000"/>
                </a:solidFill>
              </a:rPr>
              <a:t>The diver initially floats (like a boat!) because of buoyancy, the force that equals the weight of the water displaced by the volume of the diver. </a:t>
            </a:r>
          </a:p>
          <a:p>
            <a:r>
              <a:rPr lang="en-US" sz="2000" dirty="0" smtClean="0">
                <a:solidFill>
                  <a:srgbClr val="000000"/>
                </a:solidFill>
              </a:rPr>
              <a:t>When pressure increases (the squeezing) the trapped air bubble compresses and that air displaces less water. </a:t>
            </a:r>
          </a:p>
          <a:p>
            <a:r>
              <a:rPr lang="en-US" sz="2000" dirty="0" smtClean="0">
                <a:solidFill>
                  <a:srgbClr val="000000"/>
                </a:solidFill>
              </a:rPr>
              <a:t>So now the force of gravity is greater that the buoyant force </a:t>
            </a:r>
          </a:p>
          <a:p>
            <a:r>
              <a:rPr lang="en-US" sz="2000" dirty="0" smtClean="0">
                <a:solidFill>
                  <a:srgbClr val="000000"/>
                </a:solidFill>
              </a:rPr>
              <a:t>Therefore, the diver sinks!</a:t>
            </a:r>
            <a:endParaRPr lang="en-US" sz="2200" dirty="0" smtClean="0">
              <a:solidFill>
                <a:srgbClr val="000000"/>
              </a:solidFill>
            </a:endParaRPr>
          </a:p>
        </p:txBody>
      </p:sp>
      <p:pic>
        <p:nvPicPr>
          <p:cNvPr id="7" name="Content Placeholder 6"/>
          <p:cNvPicPr>
            <a:picLocks noGrp="1" noChangeAspect="1"/>
          </p:cNvPicPr>
          <p:nvPr>
            <p:ph idx="13"/>
          </p:nvPr>
        </p:nvPicPr>
        <p:blipFill>
          <a:blip r:embed="rId3"/>
          <a:srcRect l="898" r="898"/>
          <a:stretch>
            <a:fillRect/>
          </a:stretch>
        </p:blipFill>
        <p:spPr>
          <a:xfrm>
            <a:off x="7298267" y="2285998"/>
            <a:ext cx="4016853" cy="3606801"/>
          </a:xfrm>
          <a:ln>
            <a:solidFill>
              <a:schemeClr val="tx2"/>
            </a:solidFill>
          </a:ln>
        </p:spPr>
      </p:pic>
    </p:spTree>
    <p:extLst>
      <p:ext uri="{BB962C8B-B14F-4D97-AF65-F5344CB8AC3E}">
        <p14:creationId xmlns:p14="http://schemas.microsoft.com/office/powerpoint/2010/main" val="2659023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267" y="203201"/>
            <a:ext cx="11387665" cy="1487488"/>
          </a:xfrm>
          <a:solidFill>
            <a:schemeClr val="accent4"/>
          </a:solidFill>
        </p:spPr>
        <p:txBody>
          <a:bodyPr>
            <a:normAutofit/>
          </a:bodyPr>
          <a:lstStyle/>
          <a:p>
            <a:r>
              <a:rPr lang="en-US" b="1" dirty="0">
                <a:solidFill>
                  <a:srgbClr val="FEB033"/>
                </a:solidFill>
              </a:rPr>
              <a:t>Describe the behavior of gases in terms of pressure and temperature changes. </a:t>
            </a:r>
            <a:endParaRPr lang="en-US" dirty="0">
              <a:solidFill>
                <a:srgbClr val="FEB033"/>
              </a:solidFill>
            </a:endParaRPr>
          </a:p>
        </p:txBody>
      </p:sp>
      <p:sp>
        <p:nvSpPr>
          <p:cNvPr id="7" name="TextBox 6"/>
          <p:cNvSpPr txBox="1"/>
          <p:nvPr/>
        </p:nvSpPr>
        <p:spPr>
          <a:xfrm>
            <a:off x="135467" y="1926265"/>
            <a:ext cx="6997699" cy="1785104"/>
          </a:xfrm>
          <a:prstGeom prst="rect">
            <a:avLst/>
          </a:prstGeom>
          <a:solidFill>
            <a:schemeClr val="accent3">
              <a:lumMod val="60000"/>
              <a:lumOff val="40000"/>
            </a:schemeClr>
          </a:solidFill>
          <a:ln>
            <a:solidFill>
              <a:srgbClr val="000000"/>
            </a:solidFill>
          </a:ln>
        </p:spPr>
        <p:txBody>
          <a:bodyPr wrap="square" rtlCol="0">
            <a:spAutoFit/>
          </a:bodyPr>
          <a:lstStyle/>
          <a:p>
            <a:pPr marL="342900" indent="-342900">
              <a:buFont typeface="Arial"/>
              <a:buChar char="•"/>
            </a:pPr>
            <a:r>
              <a:rPr lang="en-US" sz="2200" b="1" dirty="0" smtClean="0">
                <a:solidFill>
                  <a:srgbClr val="000000"/>
                </a:solidFill>
              </a:rPr>
              <a:t>Unlike a liquid, gas molecules are far apart.</a:t>
            </a:r>
          </a:p>
          <a:p>
            <a:pPr marL="342900" indent="-342900">
              <a:buFont typeface="Arial"/>
              <a:buChar char="•"/>
            </a:pPr>
            <a:r>
              <a:rPr lang="en-US" sz="2200" b="1" dirty="0" smtClean="0">
                <a:solidFill>
                  <a:srgbClr val="000000"/>
                </a:solidFill>
              </a:rPr>
              <a:t>When pressure increases (squeezing a bottle) the molecules are forced to move closer together. Thus take up less space than before. </a:t>
            </a:r>
          </a:p>
          <a:p>
            <a:pPr marL="342900" indent="-342900">
              <a:buFont typeface="Arial"/>
              <a:buChar char="•"/>
            </a:pPr>
            <a:r>
              <a:rPr lang="en-US" sz="2200" b="1" dirty="0" smtClean="0">
                <a:solidFill>
                  <a:srgbClr val="000000"/>
                </a:solidFill>
              </a:rPr>
              <a:t>Air (oxygen) is an example of gas molecules </a:t>
            </a:r>
          </a:p>
        </p:txBody>
      </p:sp>
      <p:sp>
        <p:nvSpPr>
          <p:cNvPr id="3" name="TextBox 2"/>
          <p:cNvSpPr txBox="1"/>
          <p:nvPr/>
        </p:nvSpPr>
        <p:spPr>
          <a:xfrm>
            <a:off x="135467" y="3711369"/>
            <a:ext cx="6997699" cy="2462212"/>
          </a:xfrm>
          <a:prstGeom prst="rect">
            <a:avLst/>
          </a:prstGeom>
          <a:solidFill>
            <a:schemeClr val="accent1">
              <a:lumMod val="40000"/>
              <a:lumOff val="60000"/>
            </a:schemeClr>
          </a:solidFill>
          <a:ln>
            <a:solidFill>
              <a:schemeClr val="tx2"/>
            </a:solidFill>
          </a:ln>
        </p:spPr>
        <p:txBody>
          <a:bodyPr wrap="square" rtlCol="0">
            <a:spAutoFit/>
          </a:bodyPr>
          <a:lstStyle/>
          <a:p>
            <a:r>
              <a:rPr lang="en-US" sz="2200" b="1" dirty="0" smtClean="0">
                <a:solidFill>
                  <a:schemeClr val="tx2"/>
                </a:solidFill>
              </a:rPr>
              <a:t>Think about hiking up a mountain</a:t>
            </a:r>
            <a:r>
              <a:rPr lang="is-IS" sz="2200" b="1" dirty="0" smtClean="0">
                <a:solidFill>
                  <a:schemeClr val="tx2"/>
                </a:solidFill>
              </a:rPr>
              <a:t>…. </a:t>
            </a:r>
          </a:p>
          <a:p>
            <a:pPr marL="285750" indent="-285750">
              <a:buFontTx/>
              <a:buChar char="-"/>
            </a:pPr>
            <a:r>
              <a:rPr lang="en-US" sz="2200" b="1" dirty="0" smtClean="0">
                <a:solidFill>
                  <a:schemeClr val="tx2"/>
                </a:solidFill>
              </a:rPr>
              <a:t>The higher you climb the harder it is to breath</a:t>
            </a:r>
          </a:p>
          <a:p>
            <a:pPr marL="285750" indent="-285750">
              <a:buFontTx/>
              <a:buChar char="-"/>
            </a:pPr>
            <a:r>
              <a:rPr lang="en-US" sz="2200" b="1" dirty="0" smtClean="0">
                <a:solidFill>
                  <a:schemeClr val="tx2"/>
                </a:solidFill>
              </a:rPr>
              <a:t>The atmosphere at high altitude is lower pressure </a:t>
            </a:r>
            <a:r>
              <a:rPr lang="en-US" sz="2200" b="1" dirty="0" smtClean="0">
                <a:solidFill>
                  <a:schemeClr val="tx2"/>
                </a:solidFill>
                <a:sym typeface="Wingdings"/>
              </a:rPr>
              <a:t> air molecules farther apart  lower saturation of oxygen</a:t>
            </a:r>
          </a:p>
          <a:p>
            <a:pPr marL="285750" indent="-285750">
              <a:buFontTx/>
              <a:buChar char="-"/>
            </a:pPr>
            <a:r>
              <a:rPr lang="en-US" sz="2200" b="1" dirty="0" smtClean="0">
                <a:solidFill>
                  <a:schemeClr val="tx2"/>
                </a:solidFill>
                <a:sym typeface="Wingdings"/>
              </a:rPr>
              <a:t>Less oxygen gets to your lungs when you inhale so you need to breath faster to supply the same amount of oxygen to your body as you would when at sea level</a:t>
            </a:r>
            <a:endParaRPr lang="en-US" sz="2200" b="1" dirty="0">
              <a:solidFill>
                <a:srgbClr val="000000"/>
              </a:solidFill>
            </a:endParaRPr>
          </a:p>
        </p:txBody>
      </p:sp>
      <p:pic>
        <p:nvPicPr>
          <p:cNvPr id="4" name="Picture 3"/>
          <p:cNvPicPr>
            <a:picLocks noChangeAspect="1"/>
          </p:cNvPicPr>
          <p:nvPr/>
        </p:nvPicPr>
        <p:blipFill>
          <a:blip r:embed="rId3"/>
          <a:stretch>
            <a:fillRect/>
          </a:stretch>
        </p:blipFill>
        <p:spPr>
          <a:xfrm>
            <a:off x="7133166" y="1690689"/>
            <a:ext cx="4144433" cy="5093327"/>
          </a:xfrm>
          <a:prstGeom prst="rect">
            <a:avLst/>
          </a:prstGeom>
          <a:ln>
            <a:solidFill>
              <a:srgbClr val="000000"/>
            </a:solidFill>
          </a:ln>
        </p:spPr>
      </p:pic>
    </p:spTree>
    <p:extLst>
      <p:ext uri="{BB962C8B-B14F-4D97-AF65-F5344CB8AC3E}">
        <p14:creationId xmlns:p14="http://schemas.microsoft.com/office/powerpoint/2010/main" val="2844220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3067" y="3691468"/>
            <a:ext cx="7366000" cy="1488016"/>
          </a:xfrm>
          <a:solidFill>
            <a:schemeClr val="tx1"/>
          </a:solidFill>
          <a:ln>
            <a:solidFill>
              <a:srgbClr val="000000"/>
            </a:solidFill>
          </a:ln>
        </p:spPr>
        <p:txBody>
          <a:bodyPr>
            <a:normAutofit fontScale="90000"/>
          </a:bodyPr>
          <a:lstStyle/>
          <a:p>
            <a:r>
              <a:rPr lang="en-US" b="1" u="sng" dirty="0" smtClean="0">
                <a:solidFill>
                  <a:schemeClr val="tx2"/>
                </a:solidFill>
              </a:rPr>
              <a:t>Section 3: </a:t>
            </a:r>
            <a:r>
              <a:rPr lang="en-US" dirty="0" smtClean="0">
                <a:solidFill>
                  <a:schemeClr val="tx2"/>
                </a:solidFill>
              </a:rPr>
              <a:t/>
            </a:r>
            <a:br>
              <a:rPr lang="en-US" dirty="0" smtClean="0">
                <a:solidFill>
                  <a:schemeClr val="tx2"/>
                </a:solidFill>
              </a:rPr>
            </a:br>
            <a:r>
              <a:rPr lang="en-US" dirty="0" smtClean="0">
                <a:solidFill>
                  <a:schemeClr val="tx2"/>
                </a:solidFill>
              </a:rPr>
              <a:t>Experiments </a:t>
            </a:r>
            <a:endParaRPr lang="en-US" dirty="0">
              <a:solidFill>
                <a:schemeClr val="tx2"/>
              </a:solidFill>
            </a:endParaRPr>
          </a:p>
        </p:txBody>
      </p:sp>
    </p:spTree>
    <p:extLst>
      <p:ext uri="{BB962C8B-B14F-4D97-AF65-F5344CB8AC3E}">
        <p14:creationId xmlns:p14="http://schemas.microsoft.com/office/powerpoint/2010/main" val="3569178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575957"/>
          </a:solidFill>
        </p:spPr>
        <p:txBody>
          <a:bodyPr/>
          <a:lstStyle/>
          <a:p>
            <a:pPr algn="ctr"/>
            <a:r>
              <a:rPr lang="en-US" b="1" u="sng" dirty="0" smtClean="0"/>
              <a:t>Experiment</a:t>
            </a:r>
            <a:r>
              <a:rPr lang="en-US" dirty="0" smtClean="0"/>
              <a:t>: Onion Taste Test </a:t>
            </a:r>
            <a:endParaRPr lang="en-US" dirty="0"/>
          </a:p>
        </p:txBody>
      </p:sp>
      <p:sp>
        <p:nvSpPr>
          <p:cNvPr id="3" name="Content Placeholder 2"/>
          <p:cNvSpPr>
            <a:spLocks noGrp="1"/>
          </p:cNvSpPr>
          <p:nvPr>
            <p:ph idx="1"/>
          </p:nvPr>
        </p:nvSpPr>
        <p:spPr>
          <a:xfrm>
            <a:off x="838200" y="2130425"/>
            <a:ext cx="6273800" cy="3999442"/>
          </a:xfrm>
          <a:solidFill>
            <a:srgbClr val="FFFFFF"/>
          </a:solidFill>
          <a:ln>
            <a:solidFill>
              <a:srgbClr val="000000"/>
            </a:solidFill>
          </a:ln>
        </p:spPr>
        <p:txBody>
          <a:bodyPr/>
          <a:lstStyle/>
          <a:p>
            <a:pPr marL="0" indent="0">
              <a:buNone/>
            </a:pPr>
            <a:r>
              <a:rPr lang="en-US" b="1" u="sng" dirty="0" smtClean="0">
                <a:solidFill>
                  <a:srgbClr val="000000"/>
                </a:solidFill>
              </a:rPr>
              <a:t>The Chemistry of Cooking</a:t>
            </a:r>
          </a:p>
          <a:p>
            <a:r>
              <a:rPr lang="en-US" dirty="0" smtClean="0">
                <a:solidFill>
                  <a:srgbClr val="000000"/>
                </a:solidFill>
              </a:rPr>
              <a:t> Cooking makes the food easier to digest and it makes the food taste better! </a:t>
            </a:r>
          </a:p>
          <a:p>
            <a:r>
              <a:rPr lang="en-US" dirty="0" smtClean="0">
                <a:solidFill>
                  <a:srgbClr val="000000"/>
                </a:solidFill>
              </a:rPr>
              <a:t>What happens when you cook an onion? </a:t>
            </a:r>
          </a:p>
          <a:p>
            <a:r>
              <a:rPr lang="en-US" dirty="0" smtClean="0">
                <a:solidFill>
                  <a:srgbClr val="000000"/>
                </a:solidFill>
              </a:rPr>
              <a:t>How does the raw, translucent, and caramelized onion taste differently? </a:t>
            </a:r>
          </a:p>
          <a:p>
            <a:r>
              <a:rPr lang="en-US" dirty="0" smtClean="0">
                <a:solidFill>
                  <a:srgbClr val="000000"/>
                </a:solidFill>
              </a:rPr>
              <a:t>What are the physical differences? </a:t>
            </a:r>
          </a:p>
          <a:p>
            <a:r>
              <a:rPr lang="en-US" dirty="0" smtClean="0">
                <a:solidFill>
                  <a:srgbClr val="000000"/>
                </a:solidFill>
              </a:rPr>
              <a:t>How did it work? </a:t>
            </a:r>
            <a:endParaRPr lang="en-US" dirty="0">
              <a:solidFill>
                <a:srgbClr val="000000"/>
              </a:solidFill>
            </a:endParaRPr>
          </a:p>
        </p:txBody>
      </p:sp>
      <p:sp>
        <p:nvSpPr>
          <p:cNvPr id="4" name="Content Placeholder 3"/>
          <p:cNvSpPr>
            <a:spLocks noGrp="1"/>
          </p:cNvSpPr>
          <p:nvPr>
            <p:ph idx="13"/>
          </p:nvPr>
        </p:nvSpPr>
        <p:spPr>
          <a:xfrm>
            <a:off x="7112000" y="2353733"/>
            <a:ext cx="4241800" cy="3623734"/>
          </a:xfrm>
        </p:spPr>
        <p:txBody>
          <a:bodyPr>
            <a:normAutofit fontScale="92500" lnSpcReduction="10000"/>
          </a:bodyPr>
          <a:lstStyle/>
          <a:p>
            <a:pPr marL="457200" lvl="1" indent="0" algn="ctr">
              <a:buNone/>
            </a:pPr>
            <a:r>
              <a:rPr lang="en-US" sz="2800" b="1" u="sng" dirty="0" smtClean="0">
                <a:solidFill>
                  <a:srgbClr val="000000"/>
                </a:solidFill>
              </a:rPr>
              <a:t>Fun Fact!</a:t>
            </a:r>
          </a:p>
          <a:p>
            <a:pPr marL="457200" lvl="1" indent="0" algn="ctr">
              <a:buNone/>
            </a:pPr>
            <a:endParaRPr lang="en-US" sz="1500" b="1" u="sng" dirty="0" smtClean="0">
              <a:solidFill>
                <a:srgbClr val="000000"/>
              </a:solidFill>
            </a:endParaRPr>
          </a:p>
          <a:p>
            <a:pPr marL="457200" lvl="1" indent="0">
              <a:buNone/>
            </a:pPr>
            <a:r>
              <a:rPr lang="en-US" sz="2000" dirty="0" smtClean="0">
                <a:solidFill>
                  <a:srgbClr val="000000"/>
                </a:solidFill>
              </a:rPr>
              <a:t>Onions make you cry because </a:t>
            </a:r>
            <a:r>
              <a:rPr lang="en-US" sz="2000" i="1" u="sng" dirty="0" smtClean="0">
                <a:solidFill>
                  <a:srgbClr val="000000"/>
                </a:solidFill>
              </a:rPr>
              <a:t>Propanethial sulfoxide </a:t>
            </a:r>
            <a:r>
              <a:rPr lang="en-US" sz="2000" dirty="0" smtClean="0">
                <a:solidFill>
                  <a:srgbClr val="000000"/>
                </a:solidFill>
              </a:rPr>
              <a:t>vaporizes from an onion as soon as it is cut. </a:t>
            </a:r>
          </a:p>
          <a:p>
            <a:pPr marL="457200" lvl="1" indent="0">
              <a:buNone/>
            </a:pPr>
            <a:endParaRPr lang="en-US" sz="2000" dirty="0">
              <a:solidFill>
                <a:srgbClr val="000000"/>
              </a:solidFill>
            </a:endParaRPr>
          </a:p>
          <a:p>
            <a:pPr marL="457200" lvl="1" indent="0">
              <a:buNone/>
            </a:pPr>
            <a:r>
              <a:rPr lang="en-US" sz="2000" dirty="0" smtClean="0">
                <a:solidFill>
                  <a:srgbClr val="000000"/>
                </a:solidFill>
              </a:rPr>
              <a:t>This sulfur compound floats in the air and will make contact with the eye and it’s nerve. </a:t>
            </a:r>
          </a:p>
          <a:p>
            <a:pPr marL="457200" lvl="1" indent="0">
              <a:buNone/>
            </a:pPr>
            <a:endParaRPr lang="en-US" sz="2000" dirty="0">
              <a:solidFill>
                <a:srgbClr val="000000"/>
              </a:solidFill>
            </a:endParaRPr>
          </a:p>
          <a:p>
            <a:pPr marL="457200" lvl="1" indent="0">
              <a:buNone/>
            </a:pPr>
            <a:r>
              <a:rPr lang="en-US" sz="2000" dirty="0" smtClean="0">
                <a:solidFill>
                  <a:srgbClr val="000000"/>
                </a:solidFill>
              </a:rPr>
              <a:t>Sulfuric acid (TOXIC)  is then produced so your eye makes tears to wash out the toxic acid. </a:t>
            </a:r>
          </a:p>
          <a:p>
            <a:endParaRPr lang="en-US" dirty="0"/>
          </a:p>
        </p:txBody>
      </p:sp>
    </p:spTree>
    <p:extLst>
      <p:ext uri="{BB962C8B-B14F-4D97-AF65-F5344CB8AC3E}">
        <p14:creationId xmlns:p14="http://schemas.microsoft.com/office/powerpoint/2010/main" val="11902490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 y="2523067"/>
            <a:ext cx="5012266" cy="3251199"/>
          </a:xfrm>
          <a:solidFill>
            <a:srgbClr val="FFFFFF"/>
          </a:solidFill>
          <a:ln>
            <a:solidFill>
              <a:srgbClr val="000000"/>
            </a:solidFill>
          </a:ln>
        </p:spPr>
        <p:txBody>
          <a:bodyPr>
            <a:normAutofit/>
          </a:bodyPr>
          <a:lstStyle/>
          <a:p>
            <a:pPr marL="0" indent="0">
              <a:buNone/>
            </a:pPr>
            <a:r>
              <a:rPr lang="en-US" sz="2400" b="1" u="sng" dirty="0" smtClean="0">
                <a:solidFill>
                  <a:srgbClr val="000000"/>
                </a:solidFill>
              </a:rPr>
              <a:t>Qualitative Analysis </a:t>
            </a:r>
            <a:r>
              <a:rPr lang="en-US" sz="2400" b="1" u="sng" dirty="0" smtClean="0">
                <a:solidFill>
                  <a:srgbClr val="000000"/>
                </a:solidFill>
                <a:sym typeface="Wingdings"/>
              </a:rPr>
              <a:t> ‘The What’</a:t>
            </a:r>
          </a:p>
          <a:p>
            <a:r>
              <a:rPr lang="en-US" sz="2200" dirty="0" smtClean="0">
                <a:solidFill>
                  <a:srgbClr val="000000"/>
                </a:solidFill>
              </a:rPr>
              <a:t>Rub toothpaste between your fingers.</a:t>
            </a:r>
          </a:p>
          <a:p>
            <a:r>
              <a:rPr lang="en-US" sz="2200" dirty="0" smtClean="0">
                <a:solidFill>
                  <a:srgbClr val="000000"/>
                </a:solidFill>
              </a:rPr>
              <a:t>Now do the same with a abrasive household cleaner</a:t>
            </a:r>
            <a:r>
              <a:rPr lang="en-US" sz="2200" dirty="0" smtClean="0">
                <a:solidFill>
                  <a:srgbClr val="FF0000"/>
                </a:solidFill>
              </a:rPr>
              <a:t> (DILUTE WITH A DROP OF WATER!)</a:t>
            </a:r>
          </a:p>
          <a:p>
            <a:r>
              <a:rPr lang="en-US" sz="2200" dirty="0" smtClean="0">
                <a:solidFill>
                  <a:srgbClr val="000000"/>
                </a:solidFill>
              </a:rPr>
              <a:t>Look at the list of ingredients on their labels fill out the table and compare the two products.  </a:t>
            </a:r>
          </a:p>
          <a:p>
            <a:endParaRPr lang="en-US" sz="2200" dirty="0">
              <a:solidFill>
                <a:srgbClr val="000000"/>
              </a:solidFill>
            </a:endParaRPr>
          </a:p>
        </p:txBody>
      </p:sp>
      <p:sp>
        <p:nvSpPr>
          <p:cNvPr id="7" name="Title 1"/>
          <p:cNvSpPr>
            <a:spLocks noGrp="1"/>
          </p:cNvSpPr>
          <p:nvPr>
            <p:ph type="title"/>
          </p:nvPr>
        </p:nvSpPr>
        <p:spPr>
          <a:solidFill>
            <a:srgbClr val="575957"/>
          </a:solidFill>
        </p:spPr>
        <p:txBody>
          <a:bodyPr/>
          <a:lstStyle/>
          <a:p>
            <a:pPr algn="ctr"/>
            <a:r>
              <a:rPr lang="en-US" b="1" u="sng" dirty="0" smtClean="0">
                <a:solidFill>
                  <a:srgbClr val="FEB033"/>
                </a:solidFill>
              </a:rPr>
              <a:t>Experiment</a:t>
            </a:r>
            <a:r>
              <a:rPr lang="en-US" b="1" dirty="0" smtClean="0">
                <a:solidFill>
                  <a:srgbClr val="FEB033"/>
                </a:solidFill>
              </a:rPr>
              <a:t>: </a:t>
            </a:r>
            <a:r>
              <a:rPr lang="en-US" dirty="0" smtClean="0">
                <a:solidFill>
                  <a:srgbClr val="FEB033"/>
                </a:solidFill>
              </a:rPr>
              <a:t>Toothpaste vs. Abrasive Cleaners</a:t>
            </a:r>
            <a:endParaRPr lang="en-US" dirty="0">
              <a:solidFill>
                <a:srgbClr val="FEB033"/>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727634451"/>
              </p:ext>
            </p:extLst>
          </p:nvPr>
        </p:nvGraphicFramePr>
        <p:xfrm>
          <a:off x="5012266" y="1690688"/>
          <a:ext cx="7162800" cy="4880766"/>
        </p:xfrm>
        <a:graphic>
          <a:graphicData uri="http://schemas.openxmlformats.org/drawingml/2006/table">
            <a:tbl>
              <a:tblPr firstRow="1" bandRow="1">
                <a:tableStyleId>{3C2FFA5D-87B4-456A-9821-1D502468CF0F}</a:tableStyleId>
              </a:tblPr>
              <a:tblGrid>
                <a:gridCol w="2387600"/>
                <a:gridCol w="2387600"/>
                <a:gridCol w="2387600"/>
              </a:tblGrid>
              <a:tr h="595312">
                <a:tc>
                  <a:txBody>
                    <a:bodyPr/>
                    <a:lstStyle/>
                    <a:p>
                      <a:pPr algn="ctr"/>
                      <a:r>
                        <a:rPr lang="en-US" dirty="0" smtClean="0">
                          <a:solidFill>
                            <a:srgbClr val="000000"/>
                          </a:solidFill>
                        </a:rPr>
                        <a:t>Type of Ingredient </a:t>
                      </a:r>
                      <a:endParaRPr lang="en-US" dirty="0">
                        <a:solidFill>
                          <a:srgbClr val="000000"/>
                        </a:solidFill>
                      </a:endParaRPr>
                    </a:p>
                  </a:txBody>
                  <a:tcPr/>
                </a:tc>
                <a:tc>
                  <a:txBody>
                    <a:bodyPr/>
                    <a:lstStyle/>
                    <a:p>
                      <a:pPr algn="ctr"/>
                      <a:r>
                        <a:rPr lang="en-US" dirty="0" smtClean="0">
                          <a:solidFill>
                            <a:srgbClr val="000000"/>
                          </a:solidFill>
                        </a:rPr>
                        <a:t>Toothpaste</a:t>
                      </a:r>
                      <a:r>
                        <a:rPr lang="en-US" baseline="0" dirty="0" smtClean="0">
                          <a:solidFill>
                            <a:srgbClr val="000000"/>
                          </a:solidFill>
                        </a:rPr>
                        <a:t> </a:t>
                      </a:r>
                      <a:endParaRPr lang="en-US" dirty="0">
                        <a:solidFill>
                          <a:srgbClr val="000000"/>
                        </a:solidFill>
                      </a:endParaRPr>
                    </a:p>
                  </a:txBody>
                  <a:tcPr/>
                </a:tc>
                <a:tc>
                  <a:txBody>
                    <a:bodyPr/>
                    <a:lstStyle/>
                    <a:p>
                      <a:pPr algn="ctr"/>
                      <a:r>
                        <a:rPr lang="en-US" dirty="0" smtClean="0">
                          <a:solidFill>
                            <a:srgbClr val="000000"/>
                          </a:solidFill>
                        </a:rPr>
                        <a:t>Household</a:t>
                      </a:r>
                      <a:r>
                        <a:rPr lang="en-US" baseline="0" dirty="0" smtClean="0">
                          <a:solidFill>
                            <a:srgbClr val="000000"/>
                          </a:solidFill>
                        </a:rPr>
                        <a:t> Cleaner </a:t>
                      </a:r>
                      <a:endParaRPr lang="en-US" dirty="0">
                        <a:solidFill>
                          <a:srgbClr val="000000"/>
                        </a:solidFill>
                      </a:endParaRPr>
                    </a:p>
                  </a:txBody>
                  <a:tcPr/>
                </a:tc>
              </a:tr>
              <a:tr h="818885">
                <a:tc>
                  <a:txBody>
                    <a:bodyPr/>
                    <a:lstStyle/>
                    <a:p>
                      <a:r>
                        <a:rPr lang="en-US" dirty="0" smtClean="0"/>
                        <a:t>Abrasive</a:t>
                      </a:r>
                      <a:r>
                        <a:rPr lang="en-US" baseline="0" dirty="0" smtClean="0"/>
                        <a:t> (often carbonate or phosphate)</a:t>
                      </a:r>
                      <a:endParaRPr lang="en-US" dirty="0"/>
                    </a:p>
                  </a:txBody>
                  <a:tcPr/>
                </a:tc>
                <a:tc>
                  <a:txBody>
                    <a:bodyPr/>
                    <a:lstStyle/>
                    <a:p>
                      <a:endParaRPr lang="en-US" dirty="0"/>
                    </a:p>
                  </a:txBody>
                  <a:tcPr/>
                </a:tc>
                <a:tc>
                  <a:txBody>
                    <a:bodyPr/>
                    <a:lstStyle/>
                    <a:p>
                      <a:endParaRPr lang="en-US"/>
                    </a:p>
                  </a:txBody>
                  <a:tcPr/>
                </a:tc>
              </a:tr>
              <a:tr h="818885">
                <a:tc>
                  <a:txBody>
                    <a:bodyPr/>
                    <a:lstStyle/>
                    <a:p>
                      <a:r>
                        <a:rPr lang="en-US" dirty="0" smtClean="0"/>
                        <a:t>Surfactant (detergent like</a:t>
                      </a:r>
                      <a:r>
                        <a:rPr lang="en-US" baseline="0" dirty="0" smtClean="0"/>
                        <a:t> sarcosinate) </a:t>
                      </a:r>
                    </a:p>
                    <a:p>
                      <a:endParaRPr lang="en-US" dirty="0"/>
                    </a:p>
                  </a:txBody>
                  <a:tcPr/>
                </a:tc>
                <a:tc>
                  <a:txBody>
                    <a:bodyPr/>
                    <a:lstStyle/>
                    <a:p>
                      <a:endParaRPr lang="en-US"/>
                    </a:p>
                  </a:txBody>
                  <a:tcPr/>
                </a:tc>
                <a:tc>
                  <a:txBody>
                    <a:bodyPr/>
                    <a:lstStyle/>
                    <a:p>
                      <a:endParaRPr lang="en-US"/>
                    </a:p>
                  </a:txBody>
                  <a:tcPr/>
                </a:tc>
              </a:tr>
              <a:tr h="818885">
                <a:tc>
                  <a:txBody>
                    <a:bodyPr/>
                    <a:lstStyle/>
                    <a:p>
                      <a:r>
                        <a:rPr lang="en-US" dirty="0" smtClean="0"/>
                        <a:t>Solvent (water)</a:t>
                      </a:r>
                      <a:endParaRPr lang="en-US" dirty="0"/>
                    </a:p>
                  </a:txBody>
                  <a:tcPr/>
                </a:tc>
                <a:tc>
                  <a:txBody>
                    <a:bodyPr/>
                    <a:lstStyle/>
                    <a:p>
                      <a:endParaRPr lang="en-US"/>
                    </a:p>
                  </a:txBody>
                  <a:tcPr/>
                </a:tc>
                <a:tc>
                  <a:txBody>
                    <a:bodyPr/>
                    <a:lstStyle/>
                    <a:p>
                      <a:endParaRPr lang="en-US"/>
                    </a:p>
                  </a:txBody>
                  <a:tcPr/>
                </a:tc>
              </a:tr>
              <a:tr h="818885">
                <a:tc>
                  <a:txBody>
                    <a:bodyPr/>
                    <a:lstStyle/>
                    <a:p>
                      <a:r>
                        <a:rPr lang="en-US" dirty="0" smtClean="0"/>
                        <a:t>Fluoride</a:t>
                      </a:r>
                      <a:r>
                        <a:rPr lang="en-US" baseline="0" dirty="0" smtClean="0"/>
                        <a:t> (enamel hardener) </a:t>
                      </a:r>
                      <a:endParaRPr lang="en-US" dirty="0"/>
                    </a:p>
                  </a:txBody>
                  <a:tcPr/>
                </a:tc>
                <a:tc>
                  <a:txBody>
                    <a:bodyPr/>
                    <a:lstStyle/>
                    <a:p>
                      <a:endParaRPr lang="en-US" dirty="0"/>
                    </a:p>
                  </a:txBody>
                  <a:tcPr/>
                </a:tc>
                <a:tc>
                  <a:txBody>
                    <a:bodyPr/>
                    <a:lstStyle/>
                    <a:p>
                      <a:endParaRPr lang="en-US"/>
                    </a:p>
                  </a:txBody>
                  <a:tcPr/>
                </a:tc>
              </a:tr>
              <a:tr h="818885">
                <a:tc>
                  <a:txBody>
                    <a:bodyPr/>
                    <a:lstStyle/>
                    <a:p>
                      <a:r>
                        <a:rPr lang="en-US" dirty="0" smtClean="0"/>
                        <a:t>Additives</a:t>
                      </a:r>
                      <a:r>
                        <a:rPr lang="en-US" baseline="0" dirty="0" smtClean="0"/>
                        <a:t> (perfume, color, flavor) </a:t>
                      </a:r>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2" name="Rectangle 1"/>
          <p:cNvSpPr/>
          <p:nvPr/>
        </p:nvSpPr>
        <p:spPr>
          <a:xfrm rot="1101083">
            <a:off x="6673393" y="3298983"/>
            <a:ext cx="5349452" cy="1608667"/>
          </a:xfrm>
          <a:prstGeom prst="rect">
            <a:avLst/>
          </a:prstGeom>
          <a:solidFill>
            <a:srgbClr val="FFFFFF"/>
          </a:solidFill>
          <a:ln>
            <a:solidFill>
              <a:srgbClr val="000000"/>
            </a:solidFill>
          </a:ln>
        </p:spPr>
        <p:txBody>
          <a:bodyPr wrap="none" lIns="91440" tIns="45720" rIns="91440" bIns="45720">
            <a:prstTxWarp prst="textDeflateBottom">
              <a:avLst>
                <a:gd name="adj" fmla="val 77369"/>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FILL IN THE BLANKS!</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68810314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05719644"/>
              </p:ext>
            </p:extLst>
          </p:nvPr>
        </p:nvGraphicFramePr>
        <p:xfrm>
          <a:off x="440266" y="355599"/>
          <a:ext cx="11091333" cy="6079067"/>
        </p:xfrm>
        <a:graphic>
          <a:graphicData uri="http://schemas.openxmlformats.org/drawingml/2006/table">
            <a:tbl>
              <a:tblPr firstRow="1" bandRow="1">
                <a:tableStyleId>{3C2FFA5D-87B4-456A-9821-1D502468CF0F}</a:tableStyleId>
              </a:tblPr>
              <a:tblGrid>
                <a:gridCol w="3979334"/>
                <a:gridCol w="3589867"/>
                <a:gridCol w="3522132"/>
              </a:tblGrid>
              <a:tr h="741470">
                <a:tc>
                  <a:txBody>
                    <a:bodyPr/>
                    <a:lstStyle/>
                    <a:p>
                      <a:pPr algn="ctr"/>
                      <a:r>
                        <a:rPr lang="en-US" dirty="0" smtClean="0">
                          <a:solidFill>
                            <a:srgbClr val="000000"/>
                          </a:solidFill>
                        </a:rPr>
                        <a:t>Type of Ingredient </a:t>
                      </a:r>
                      <a:endParaRPr lang="en-US" dirty="0">
                        <a:solidFill>
                          <a:srgbClr val="000000"/>
                        </a:solidFill>
                      </a:endParaRPr>
                    </a:p>
                  </a:txBody>
                  <a:tcPr/>
                </a:tc>
                <a:tc>
                  <a:txBody>
                    <a:bodyPr/>
                    <a:lstStyle/>
                    <a:p>
                      <a:pPr algn="ctr"/>
                      <a:r>
                        <a:rPr lang="en-US" dirty="0" smtClean="0">
                          <a:solidFill>
                            <a:srgbClr val="000000"/>
                          </a:solidFill>
                        </a:rPr>
                        <a:t>Toothpaste</a:t>
                      </a:r>
                      <a:r>
                        <a:rPr lang="en-US" baseline="0" dirty="0" smtClean="0">
                          <a:solidFill>
                            <a:srgbClr val="000000"/>
                          </a:solidFill>
                        </a:rPr>
                        <a:t> </a:t>
                      </a:r>
                      <a:endParaRPr lang="en-US" dirty="0">
                        <a:solidFill>
                          <a:srgbClr val="000000"/>
                        </a:solidFill>
                      </a:endParaRPr>
                    </a:p>
                  </a:txBody>
                  <a:tcPr/>
                </a:tc>
                <a:tc>
                  <a:txBody>
                    <a:bodyPr/>
                    <a:lstStyle/>
                    <a:p>
                      <a:pPr algn="ctr"/>
                      <a:r>
                        <a:rPr lang="en-US" dirty="0" smtClean="0">
                          <a:solidFill>
                            <a:srgbClr val="000000"/>
                          </a:solidFill>
                        </a:rPr>
                        <a:t>Household</a:t>
                      </a:r>
                      <a:r>
                        <a:rPr lang="en-US" baseline="0" dirty="0" smtClean="0">
                          <a:solidFill>
                            <a:srgbClr val="000000"/>
                          </a:solidFill>
                        </a:rPr>
                        <a:t> Cleaner </a:t>
                      </a:r>
                      <a:endParaRPr lang="en-US" dirty="0">
                        <a:solidFill>
                          <a:srgbClr val="000000"/>
                        </a:solidFill>
                      </a:endParaRPr>
                    </a:p>
                  </a:txBody>
                  <a:tcPr/>
                </a:tc>
              </a:tr>
              <a:tr h="1138899">
                <a:tc>
                  <a:txBody>
                    <a:bodyPr/>
                    <a:lstStyle/>
                    <a:p>
                      <a:r>
                        <a:rPr lang="en-US" dirty="0" smtClean="0"/>
                        <a:t>Abrasive</a:t>
                      </a:r>
                      <a:r>
                        <a:rPr lang="en-US" baseline="0" dirty="0" smtClean="0"/>
                        <a:t> (often carbonate or phosphate)</a:t>
                      </a:r>
                      <a:endParaRPr lang="en-US" dirty="0"/>
                    </a:p>
                  </a:txBody>
                  <a:tcPr/>
                </a:tc>
                <a:tc>
                  <a:txBody>
                    <a:bodyPr/>
                    <a:lstStyle/>
                    <a:p>
                      <a:pPr algn="ctr"/>
                      <a:endParaRPr lang="en-US" dirty="0" smtClean="0"/>
                    </a:p>
                    <a:p>
                      <a:pPr algn="ctr"/>
                      <a:endParaRPr lang="en-US" b="1" dirty="0" smtClean="0">
                        <a:solidFill>
                          <a:srgbClr val="000000"/>
                        </a:solidFill>
                      </a:endParaRPr>
                    </a:p>
                  </a:txBody>
                  <a:tcPr/>
                </a:tc>
                <a:tc>
                  <a:txBody>
                    <a:bodyPr/>
                    <a:lstStyle/>
                    <a:p>
                      <a:pPr algn="ctr"/>
                      <a:endParaRPr lang="en-US" b="1" dirty="0" smtClean="0">
                        <a:solidFill>
                          <a:srgbClr val="000000"/>
                        </a:solidFill>
                      </a:endParaRPr>
                    </a:p>
                  </a:txBody>
                  <a:tcPr/>
                </a:tc>
              </a:tr>
              <a:tr h="1138899">
                <a:tc>
                  <a:txBody>
                    <a:bodyPr/>
                    <a:lstStyle/>
                    <a:p>
                      <a:r>
                        <a:rPr lang="en-US" dirty="0" smtClean="0"/>
                        <a:t>Surfactant (detergent like</a:t>
                      </a:r>
                      <a:r>
                        <a:rPr lang="en-US" baseline="0" dirty="0" smtClean="0"/>
                        <a:t> sarcosinate) </a:t>
                      </a:r>
                    </a:p>
                    <a:p>
                      <a:endParaRPr lang="en-US" dirty="0"/>
                    </a:p>
                  </a:txBody>
                  <a:tcPr/>
                </a:tc>
                <a:tc>
                  <a:txBody>
                    <a:bodyPr/>
                    <a:lstStyle/>
                    <a:p>
                      <a:pPr algn="ctr"/>
                      <a:endParaRPr lang="en-US" b="1" dirty="0" smtClean="0">
                        <a:solidFill>
                          <a:srgbClr val="000000"/>
                        </a:solidFill>
                      </a:endParaRPr>
                    </a:p>
                    <a:p>
                      <a:pPr algn="ctr"/>
                      <a:endParaRPr lang="en-US" b="1" dirty="0">
                        <a:solidFill>
                          <a:srgbClr val="000000"/>
                        </a:solidFill>
                      </a:endParaRPr>
                    </a:p>
                  </a:txBody>
                  <a:tcPr/>
                </a:tc>
                <a:tc>
                  <a:txBody>
                    <a:bodyPr/>
                    <a:lstStyle/>
                    <a:p>
                      <a:endParaRPr lang="en-US" dirty="0"/>
                    </a:p>
                  </a:txBody>
                  <a:tcPr/>
                </a:tc>
              </a:tr>
              <a:tr h="1019933">
                <a:tc>
                  <a:txBody>
                    <a:bodyPr/>
                    <a:lstStyle/>
                    <a:p>
                      <a:r>
                        <a:rPr lang="en-US" dirty="0" smtClean="0"/>
                        <a:t>Solvent (water)</a:t>
                      </a:r>
                      <a:endParaRPr lang="en-US" dirty="0"/>
                    </a:p>
                  </a:txBody>
                  <a:tcPr/>
                </a:tc>
                <a:tc>
                  <a:txBody>
                    <a:bodyPr/>
                    <a:lstStyle/>
                    <a:p>
                      <a:endParaRPr lang="en-US"/>
                    </a:p>
                  </a:txBody>
                  <a:tcPr/>
                </a:tc>
                <a:tc>
                  <a:txBody>
                    <a:bodyPr/>
                    <a:lstStyle/>
                    <a:p>
                      <a:endParaRPr lang="en-US"/>
                    </a:p>
                  </a:txBody>
                  <a:tcPr/>
                </a:tc>
              </a:tr>
              <a:tr h="1019933">
                <a:tc>
                  <a:txBody>
                    <a:bodyPr/>
                    <a:lstStyle/>
                    <a:p>
                      <a:r>
                        <a:rPr lang="en-US" dirty="0" smtClean="0"/>
                        <a:t>Fluoride</a:t>
                      </a:r>
                      <a:r>
                        <a:rPr lang="en-US" baseline="0" dirty="0" smtClean="0"/>
                        <a:t> (enamel hardener) </a:t>
                      </a:r>
                      <a:endParaRPr lang="en-US" dirty="0"/>
                    </a:p>
                  </a:txBody>
                  <a:tcPr/>
                </a:tc>
                <a:tc>
                  <a:txBody>
                    <a:bodyPr/>
                    <a:lstStyle/>
                    <a:p>
                      <a:endParaRPr lang="en-US" dirty="0"/>
                    </a:p>
                  </a:txBody>
                  <a:tcPr/>
                </a:tc>
                <a:tc>
                  <a:txBody>
                    <a:bodyPr/>
                    <a:lstStyle/>
                    <a:p>
                      <a:endParaRPr lang="en-US" dirty="0"/>
                    </a:p>
                  </a:txBody>
                  <a:tcPr/>
                </a:tc>
              </a:tr>
              <a:tr h="1019933">
                <a:tc>
                  <a:txBody>
                    <a:bodyPr/>
                    <a:lstStyle/>
                    <a:p>
                      <a:r>
                        <a:rPr lang="en-US" dirty="0" smtClean="0"/>
                        <a:t>Additives</a:t>
                      </a:r>
                      <a:r>
                        <a:rPr lang="en-US" baseline="0" dirty="0" smtClean="0"/>
                        <a:t> (perfume, color, flavor) </a:t>
                      </a:r>
                      <a:endParaRPr lang="en-US" dirty="0"/>
                    </a:p>
                  </a:txBody>
                  <a:tcPr/>
                </a:tc>
                <a:tc>
                  <a:txBody>
                    <a:bodyPr/>
                    <a:lstStyle/>
                    <a:p>
                      <a:endParaRPr lang="en-US"/>
                    </a:p>
                  </a:txBody>
                  <a:tcPr/>
                </a:tc>
                <a:tc>
                  <a:txBody>
                    <a:bodyPr/>
                    <a:lstStyle/>
                    <a:p>
                      <a:endParaRPr lang="en-US" dirty="0"/>
                    </a:p>
                  </a:txBody>
                  <a:tcPr/>
                </a:tc>
              </a:tr>
            </a:tbl>
          </a:graphicData>
        </a:graphic>
      </p:graphicFrame>
      <p:sp>
        <p:nvSpPr>
          <p:cNvPr id="3" name="Rectangle 2"/>
          <p:cNvSpPr/>
          <p:nvPr/>
        </p:nvSpPr>
        <p:spPr>
          <a:xfrm>
            <a:off x="5169335" y="1168400"/>
            <a:ext cx="1722532" cy="923330"/>
          </a:xfrm>
          <a:prstGeom prst="rect">
            <a:avLst/>
          </a:prstGeom>
          <a:noFill/>
          <a:ln>
            <a:noFill/>
          </a:ln>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solidFill>
                    <a:schemeClr val="tx2"/>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YES</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3"/>
          <p:cNvSpPr/>
          <p:nvPr/>
        </p:nvSpPr>
        <p:spPr>
          <a:xfrm>
            <a:off x="8996269" y="1168400"/>
            <a:ext cx="1722532" cy="923330"/>
          </a:xfrm>
          <a:prstGeom prst="rect">
            <a:avLst/>
          </a:prstGeom>
          <a:noFill/>
          <a:ln>
            <a:noFill/>
          </a:ln>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solidFill>
                    <a:schemeClr val="tx2"/>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YES</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p:cNvSpPr/>
          <p:nvPr/>
        </p:nvSpPr>
        <p:spPr>
          <a:xfrm>
            <a:off x="8996269" y="2404533"/>
            <a:ext cx="1722532" cy="923330"/>
          </a:xfrm>
          <a:prstGeom prst="rect">
            <a:avLst/>
          </a:prstGeom>
          <a:noFill/>
          <a:ln>
            <a:noFill/>
          </a:ln>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solidFill>
                    <a:schemeClr val="tx2"/>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YES</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Rectangle 5"/>
          <p:cNvSpPr/>
          <p:nvPr/>
        </p:nvSpPr>
        <p:spPr>
          <a:xfrm>
            <a:off x="5270935" y="2244130"/>
            <a:ext cx="1722532" cy="923330"/>
          </a:xfrm>
          <a:prstGeom prst="rect">
            <a:avLst/>
          </a:prstGeom>
          <a:noFill/>
          <a:ln>
            <a:noFill/>
          </a:ln>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solidFill>
                    <a:schemeClr val="tx2"/>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YES</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Rectangle 6"/>
          <p:cNvSpPr/>
          <p:nvPr/>
        </p:nvSpPr>
        <p:spPr>
          <a:xfrm>
            <a:off x="5258670" y="3319860"/>
            <a:ext cx="1722532" cy="923330"/>
          </a:xfrm>
          <a:prstGeom prst="rect">
            <a:avLst/>
          </a:prstGeom>
          <a:noFill/>
          <a:ln>
            <a:noFill/>
          </a:ln>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solidFill>
                    <a:schemeClr val="tx2"/>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YES</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a:off x="5326404" y="4436534"/>
            <a:ext cx="1722532" cy="923330"/>
          </a:xfrm>
          <a:prstGeom prst="rect">
            <a:avLst/>
          </a:prstGeom>
          <a:noFill/>
          <a:ln>
            <a:noFill/>
          </a:ln>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solidFill>
                    <a:schemeClr val="tx2"/>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YES</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Rectangle 8"/>
          <p:cNvSpPr/>
          <p:nvPr/>
        </p:nvSpPr>
        <p:spPr>
          <a:xfrm>
            <a:off x="5321735" y="5503333"/>
            <a:ext cx="1722532" cy="923330"/>
          </a:xfrm>
          <a:prstGeom prst="rect">
            <a:avLst/>
          </a:prstGeom>
          <a:noFill/>
          <a:ln>
            <a:noFill/>
          </a:ln>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solidFill>
                    <a:schemeClr val="tx2"/>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YES</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9034805" y="3387594"/>
            <a:ext cx="1722532" cy="923330"/>
          </a:xfrm>
          <a:prstGeom prst="rect">
            <a:avLst/>
          </a:prstGeom>
          <a:noFill/>
          <a:ln>
            <a:noFill/>
          </a:ln>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solidFill>
                    <a:schemeClr val="tx2"/>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YES</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9107207" y="4436534"/>
            <a:ext cx="1722532" cy="923330"/>
          </a:xfrm>
          <a:prstGeom prst="rect">
            <a:avLst/>
          </a:prstGeom>
          <a:noFill/>
          <a:ln>
            <a:noFill/>
          </a:ln>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solidFill>
                    <a:schemeClr val="tx2"/>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YES</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Rectangle 11"/>
          <p:cNvSpPr/>
          <p:nvPr/>
        </p:nvSpPr>
        <p:spPr>
          <a:xfrm>
            <a:off x="9148670" y="5478396"/>
            <a:ext cx="1722532" cy="923330"/>
          </a:xfrm>
          <a:prstGeom prst="rect">
            <a:avLst/>
          </a:prstGeom>
          <a:noFill/>
          <a:ln>
            <a:noFill/>
          </a:ln>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solidFill>
                    <a:schemeClr val="tx2"/>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YES</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6736379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575957"/>
          </a:solidFill>
        </p:spPr>
        <p:txBody>
          <a:bodyPr/>
          <a:lstStyle/>
          <a:p>
            <a:pPr algn="ctr"/>
            <a:r>
              <a:rPr lang="en-US" b="1" u="sng" dirty="0" smtClean="0">
                <a:solidFill>
                  <a:srgbClr val="FEB033"/>
                </a:solidFill>
              </a:rPr>
              <a:t>Experiment</a:t>
            </a:r>
            <a:r>
              <a:rPr lang="en-US" dirty="0" smtClean="0">
                <a:solidFill>
                  <a:srgbClr val="FEB033"/>
                </a:solidFill>
              </a:rPr>
              <a:t>: Water and Oil</a:t>
            </a:r>
            <a:endParaRPr lang="en-US" dirty="0">
              <a:solidFill>
                <a:srgbClr val="FEB033"/>
              </a:solidFill>
            </a:endParaRPr>
          </a:p>
        </p:txBody>
      </p:sp>
      <p:sp>
        <p:nvSpPr>
          <p:cNvPr id="3" name="Content Placeholder 2"/>
          <p:cNvSpPr>
            <a:spLocks noGrp="1"/>
          </p:cNvSpPr>
          <p:nvPr>
            <p:ph idx="1"/>
          </p:nvPr>
        </p:nvSpPr>
        <p:spPr>
          <a:xfrm>
            <a:off x="1134532" y="1825625"/>
            <a:ext cx="5977467" cy="2390775"/>
          </a:xfrm>
          <a:solidFill>
            <a:schemeClr val="bg2"/>
          </a:solidFill>
          <a:ln>
            <a:solidFill>
              <a:schemeClr val="tx2"/>
            </a:solidFill>
          </a:ln>
        </p:spPr>
        <p:txBody>
          <a:bodyPr>
            <a:normAutofit fontScale="85000" lnSpcReduction="10000"/>
          </a:bodyPr>
          <a:lstStyle/>
          <a:p>
            <a:pPr marL="0" indent="0">
              <a:buNone/>
            </a:pPr>
            <a:r>
              <a:rPr lang="en-US" b="1" u="sng" dirty="0" smtClean="0"/>
              <a:t>What happened? </a:t>
            </a:r>
          </a:p>
          <a:p>
            <a:r>
              <a:rPr lang="en-US" dirty="0" smtClean="0"/>
              <a:t>The oil does not like water (hydrophobic) so it wants to get away from it. </a:t>
            </a:r>
          </a:p>
          <a:p>
            <a:pPr marL="0" indent="0">
              <a:buNone/>
            </a:pPr>
            <a:r>
              <a:rPr lang="en-US" b="1" u="sng" dirty="0" smtClean="0"/>
              <a:t>Why is oil hydrophobic? </a:t>
            </a:r>
          </a:p>
          <a:p>
            <a:r>
              <a:rPr lang="en-US" dirty="0" smtClean="0"/>
              <a:t>Polarity! Water is polar and oil is nonpolar. </a:t>
            </a:r>
          </a:p>
          <a:p>
            <a:r>
              <a:rPr lang="en-US" dirty="0" smtClean="0"/>
              <a:t>Remember “Like – Likes – Like”</a:t>
            </a:r>
          </a:p>
          <a:p>
            <a:endParaRPr lang="en-US" dirty="0"/>
          </a:p>
        </p:txBody>
      </p:sp>
      <p:sp>
        <p:nvSpPr>
          <p:cNvPr id="4" name="Content Placeholder 3"/>
          <p:cNvSpPr>
            <a:spLocks noGrp="1"/>
          </p:cNvSpPr>
          <p:nvPr>
            <p:ph idx="13"/>
          </p:nvPr>
        </p:nvSpPr>
        <p:spPr>
          <a:xfrm>
            <a:off x="7298267" y="2404533"/>
            <a:ext cx="4055533" cy="3572934"/>
          </a:xfrm>
        </p:spPr>
        <p:txBody>
          <a:bodyPr>
            <a:normAutofit fontScale="92500" lnSpcReduction="20000"/>
          </a:bodyPr>
          <a:lstStyle/>
          <a:p>
            <a:pPr marL="0" indent="0">
              <a:buNone/>
            </a:pPr>
            <a:r>
              <a:rPr lang="en-US" b="1" u="sng" dirty="0" smtClean="0">
                <a:solidFill>
                  <a:schemeClr val="tx2"/>
                </a:solidFill>
              </a:rPr>
              <a:t>What can bring the two together?</a:t>
            </a:r>
          </a:p>
          <a:p>
            <a:r>
              <a:rPr lang="en-US" dirty="0" smtClean="0">
                <a:solidFill>
                  <a:schemeClr val="tx2"/>
                </a:solidFill>
              </a:rPr>
              <a:t>DETERGENT! </a:t>
            </a:r>
            <a:endParaRPr lang="en-US" dirty="0">
              <a:solidFill>
                <a:schemeClr val="tx2"/>
              </a:solidFill>
            </a:endParaRPr>
          </a:p>
          <a:p>
            <a:r>
              <a:rPr lang="en-US" dirty="0" smtClean="0">
                <a:solidFill>
                  <a:schemeClr val="tx2"/>
                </a:solidFill>
              </a:rPr>
              <a:t>Detergent contains micelles that package the oil inside their hydrophobic core while their hydrophilic outside is contacting the water. </a:t>
            </a:r>
          </a:p>
          <a:p>
            <a:r>
              <a:rPr lang="en-US" dirty="0" smtClean="0">
                <a:solidFill>
                  <a:schemeClr val="tx2"/>
                </a:solidFill>
              </a:rPr>
              <a:t>This is how washing your hands with soap works! </a:t>
            </a:r>
          </a:p>
          <a:p>
            <a:pPr marL="0" indent="0">
              <a:buNone/>
            </a:pPr>
            <a:endParaRPr lang="en-US" dirty="0"/>
          </a:p>
        </p:txBody>
      </p:sp>
      <p:pic>
        <p:nvPicPr>
          <p:cNvPr id="5" name="Picture 4"/>
          <p:cNvPicPr>
            <a:picLocks noChangeAspect="1"/>
          </p:cNvPicPr>
          <p:nvPr/>
        </p:nvPicPr>
        <p:blipFill>
          <a:blip r:embed="rId3"/>
          <a:stretch>
            <a:fillRect/>
          </a:stretch>
        </p:blipFill>
        <p:spPr>
          <a:xfrm>
            <a:off x="838200" y="4296889"/>
            <a:ext cx="3390900" cy="2400300"/>
          </a:xfrm>
          <a:prstGeom prst="rect">
            <a:avLst/>
          </a:prstGeom>
          <a:ln>
            <a:solidFill>
              <a:srgbClr val="000000"/>
            </a:solidFill>
          </a:ln>
        </p:spPr>
      </p:pic>
      <p:sp>
        <p:nvSpPr>
          <p:cNvPr id="6" name="TextBox 5"/>
          <p:cNvSpPr txBox="1"/>
          <p:nvPr/>
        </p:nvSpPr>
        <p:spPr>
          <a:xfrm>
            <a:off x="838200" y="6358635"/>
            <a:ext cx="2954867" cy="338554"/>
          </a:xfrm>
          <a:prstGeom prst="rect">
            <a:avLst/>
          </a:prstGeom>
          <a:noFill/>
        </p:spPr>
        <p:txBody>
          <a:bodyPr wrap="square" rtlCol="0">
            <a:spAutoFit/>
          </a:bodyPr>
          <a:lstStyle/>
          <a:p>
            <a:r>
              <a:rPr lang="en-US" sz="1600" dirty="0" err="1">
                <a:solidFill>
                  <a:srgbClr val="000000"/>
                </a:solidFill>
              </a:rPr>
              <a:t>en.wikipedia.org</a:t>
            </a:r>
            <a:endParaRPr lang="en-US" sz="1600" dirty="0">
              <a:solidFill>
                <a:srgbClr val="000000"/>
              </a:solidFill>
            </a:endParaRPr>
          </a:p>
        </p:txBody>
      </p:sp>
      <p:pic>
        <p:nvPicPr>
          <p:cNvPr id="7" name="Picture 6"/>
          <p:cNvPicPr>
            <a:picLocks noChangeAspect="1"/>
          </p:cNvPicPr>
          <p:nvPr/>
        </p:nvPicPr>
        <p:blipFill>
          <a:blip r:embed="rId4"/>
          <a:stretch>
            <a:fillRect/>
          </a:stretch>
        </p:blipFill>
        <p:spPr>
          <a:xfrm>
            <a:off x="4550832" y="4426225"/>
            <a:ext cx="2544233" cy="2270964"/>
          </a:xfrm>
          <a:prstGeom prst="rect">
            <a:avLst/>
          </a:prstGeom>
          <a:ln>
            <a:solidFill>
              <a:srgbClr val="000000"/>
            </a:solidFill>
          </a:ln>
        </p:spPr>
      </p:pic>
    </p:spTree>
    <p:extLst>
      <p:ext uri="{BB962C8B-B14F-4D97-AF65-F5344CB8AC3E}">
        <p14:creationId xmlns:p14="http://schemas.microsoft.com/office/powerpoint/2010/main" val="227312236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lstStyle/>
          <a:p>
            <a:pPr algn="ctr"/>
            <a:r>
              <a:rPr lang="en-US" dirty="0" smtClean="0"/>
              <a:t>The 4 Classical Divisions of Chemistry </a:t>
            </a:r>
            <a:endParaRPr lang="en-US" dirty="0"/>
          </a:p>
        </p:txBody>
      </p:sp>
      <p:sp>
        <p:nvSpPr>
          <p:cNvPr id="3" name="Content Placeholder 2"/>
          <p:cNvSpPr>
            <a:spLocks noGrp="1"/>
          </p:cNvSpPr>
          <p:nvPr>
            <p:ph sz="half" idx="1"/>
          </p:nvPr>
        </p:nvSpPr>
        <p:spPr>
          <a:xfrm>
            <a:off x="6519335" y="3315757"/>
            <a:ext cx="5444067" cy="3305175"/>
          </a:xfrm>
          <a:solidFill>
            <a:schemeClr val="accent3">
              <a:lumMod val="60000"/>
              <a:lumOff val="40000"/>
            </a:schemeClr>
          </a:solidFill>
          <a:ln>
            <a:solidFill>
              <a:srgbClr val="000000"/>
            </a:solidFill>
          </a:ln>
        </p:spPr>
        <p:txBody>
          <a:bodyPr/>
          <a:lstStyle/>
          <a:p>
            <a:pPr marL="514350" indent="-514350">
              <a:buFont typeface="+mj-lt"/>
              <a:buAutoNum type="arabicPeriod"/>
            </a:pPr>
            <a:r>
              <a:rPr lang="en-US" sz="4400" dirty="0" smtClean="0">
                <a:solidFill>
                  <a:srgbClr val="000000"/>
                </a:solidFill>
              </a:rPr>
              <a:t>Analytical Chemistry </a:t>
            </a:r>
          </a:p>
          <a:p>
            <a:pPr marL="514350" indent="-514350">
              <a:buFont typeface="+mj-lt"/>
              <a:buAutoNum type="arabicPeriod"/>
            </a:pPr>
            <a:r>
              <a:rPr lang="en-US" sz="4400" dirty="0" smtClean="0">
                <a:solidFill>
                  <a:srgbClr val="000000"/>
                </a:solidFill>
              </a:rPr>
              <a:t>Inorganic Chemistry </a:t>
            </a:r>
          </a:p>
          <a:p>
            <a:pPr marL="514350" indent="-514350">
              <a:buFont typeface="+mj-lt"/>
              <a:buAutoNum type="arabicPeriod"/>
            </a:pPr>
            <a:r>
              <a:rPr lang="en-US" sz="4400" dirty="0" smtClean="0">
                <a:solidFill>
                  <a:srgbClr val="000000"/>
                </a:solidFill>
              </a:rPr>
              <a:t>Organic Chemistry </a:t>
            </a:r>
          </a:p>
          <a:p>
            <a:pPr marL="514350" indent="-514350">
              <a:buFont typeface="+mj-lt"/>
              <a:buAutoNum type="arabicPeriod"/>
            </a:pPr>
            <a:r>
              <a:rPr lang="en-US" sz="4400" dirty="0" smtClean="0">
                <a:solidFill>
                  <a:srgbClr val="000000"/>
                </a:solidFill>
              </a:rPr>
              <a:t>Physical Chemistry </a:t>
            </a:r>
          </a:p>
          <a:p>
            <a:endParaRPr lang="en-US" dirty="0"/>
          </a:p>
        </p:txBody>
      </p:sp>
      <p:pic>
        <p:nvPicPr>
          <p:cNvPr id="5" name="Picture 4"/>
          <p:cNvPicPr>
            <a:picLocks noChangeAspect="1"/>
          </p:cNvPicPr>
          <p:nvPr/>
        </p:nvPicPr>
        <p:blipFill>
          <a:blip r:embed="rId3"/>
          <a:stretch>
            <a:fillRect/>
          </a:stretch>
        </p:blipFill>
        <p:spPr>
          <a:xfrm>
            <a:off x="237067" y="1859491"/>
            <a:ext cx="5842000" cy="3289300"/>
          </a:xfrm>
          <a:prstGeom prst="rect">
            <a:avLst/>
          </a:prstGeom>
          <a:ln>
            <a:solidFill>
              <a:srgbClr val="000000"/>
            </a:solidFill>
          </a:ln>
        </p:spPr>
      </p:pic>
      <p:sp>
        <p:nvSpPr>
          <p:cNvPr id="6" name="TextBox 5"/>
          <p:cNvSpPr txBox="1"/>
          <p:nvPr/>
        </p:nvSpPr>
        <p:spPr>
          <a:xfrm>
            <a:off x="237067" y="5151768"/>
            <a:ext cx="4394200" cy="307777"/>
          </a:xfrm>
          <a:prstGeom prst="rect">
            <a:avLst/>
          </a:prstGeom>
          <a:noFill/>
        </p:spPr>
        <p:txBody>
          <a:bodyPr wrap="square" rtlCol="0">
            <a:spAutoFit/>
          </a:bodyPr>
          <a:lstStyle/>
          <a:p>
            <a:r>
              <a:rPr lang="en-US" sz="1400" dirty="0">
                <a:solidFill>
                  <a:srgbClr val="000000"/>
                </a:solidFill>
              </a:rPr>
              <a:t>https://</a:t>
            </a:r>
            <a:r>
              <a:rPr lang="en-US" sz="1400" dirty="0" err="1">
                <a:solidFill>
                  <a:srgbClr val="000000"/>
                </a:solidFill>
              </a:rPr>
              <a:t>www.coursera.org</a:t>
            </a:r>
            <a:r>
              <a:rPr lang="en-US" sz="1400" dirty="0">
                <a:solidFill>
                  <a:srgbClr val="000000"/>
                </a:solidFill>
              </a:rPr>
              <a:t>/course/chemistry1</a:t>
            </a:r>
          </a:p>
        </p:txBody>
      </p:sp>
    </p:spTree>
    <p:extLst>
      <p:ext uri="{BB962C8B-B14F-4D97-AF65-F5344CB8AC3E}">
        <p14:creationId xmlns:p14="http://schemas.microsoft.com/office/powerpoint/2010/main" val="133198083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1. Analytical Chemistry  </a:t>
            </a:r>
            <a:endParaRPr lang="en-US" dirty="0">
              <a:solidFill>
                <a:srgbClr val="000000"/>
              </a:solidFill>
            </a:endParaRPr>
          </a:p>
        </p:txBody>
      </p:sp>
      <p:sp>
        <p:nvSpPr>
          <p:cNvPr id="4" name="TextBox 3"/>
          <p:cNvSpPr txBox="1"/>
          <p:nvPr/>
        </p:nvSpPr>
        <p:spPr>
          <a:xfrm>
            <a:off x="287867" y="2048932"/>
            <a:ext cx="5012266" cy="1801025"/>
          </a:xfrm>
          <a:prstGeom prst="rect">
            <a:avLst/>
          </a:prstGeom>
          <a:solidFill>
            <a:srgbClr val="FED085"/>
          </a:solidFill>
          <a:ln>
            <a:solidFill>
              <a:srgbClr val="000000"/>
            </a:solidFill>
          </a:ln>
        </p:spPr>
        <p:txBody>
          <a:bodyPr wrap="square" rtlCol="0">
            <a:spAutoFit/>
          </a:bodyPr>
          <a:lstStyle/>
          <a:p>
            <a:r>
              <a:rPr lang="en-US" sz="2200" u="sng" dirty="0" smtClean="0">
                <a:solidFill>
                  <a:srgbClr val="000000"/>
                </a:solidFill>
              </a:rPr>
              <a:t>Analytical Chemistry focuses on these two questions…</a:t>
            </a:r>
          </a:p>
          <a:p>
            <a:r>
              <a:rPr lang="en-US" sz="2200" b="1" dirty="0" smtClean="0">
                <a:solidFill>
                  <a:srgbClr val="000000"/>
                </a:solidFill>
              </a:rPr>
              <a:t>What</a:t>
            </a:r>
            <a:r>
              <a:rPr lang="en-US" sz="2200" dirty="0" smtClean="0">
                <a:solidFill>
                  <a:srgbClr val="000000"/>
                </a:solidFill>
              </a:rPr>
              <a:t> is in the sample? </a:t>
            </a:r>
          </a:p>
          <a:p>
            <a:r>
              <a:rPr lang="en-US" sz="2200" b="1" dirty="0" smtClean="0">
                <a:solidFill>
                  <a:srgbClr val="000000"/>
                </a:solidFill>
              </a:rPr>
              <a:t>How much </a:t>
            </a:r>
            <a:r>
              <a:rPr lang="en-US" sz="2200" dirty="0" smtClean="0">
                <a:solidFill>
                  <a:srgbClr val="000000"/>
                </a:solidFill>
              </a:rPr>
              <a:t>of some specific material is in the sample? </a:t>
            </a:r>
          </a:p>
        </p:txBody>
      </p:sp>
      <p:sp>
        <p:nvSpPr>
          <p:cNvPr id="5" name="TextBox 4"/>
          <p:cNvSpPr txBox="1"/>
          <p:nvPr/>
        </p:nvSpPr>
        <p:spPr>
          <a:xfrm>
            <a:off x="287867" y="3849958"/>
            <a:ext cx="5012266" cy="2800766"/>
          </a:xfrm>
          <a:prstGeom prst="rect">
            <a:avLst/>
          </a:prstGeom>
          <a:solidFill>
            <a:schemeClr val="accent6">
              <a:lumMod val="40000"/>
              <a:lumOff val="60000"/>
            </a:schemeClr>
          </a:solidFill>
          <a:ln>
            <a:solidFill>
              <a:srgbClr val="000000"/>
            </a:solidFill>
          </a:ln>
        </p:spPr>
        <p:txBody>
          <a:bodyPr wrap="square" rtlCol="0">
            <a:spAutoFit/>
          </a:bodyPr>
          <a:lstStyle/>
          <a:p>
            <a:r>
              <a:rPr lang="en-US" sz="2200" b="1" u="sng" dirty="0" smtClean="0">
                <a:solidFill>
                  <a:srgbClr val="000000"/>
                </a:solidFill>
              </a:rPr>
              <a:t>The ‘What?’ is called Qualitative Analysis.</a:t>
            </a:r>
          </a:p>
          <a:p>
            <a:endParaRPr lang="en-US" sz="2200" dirty="0" smtClean="0">
              <a:solidFill>
                <a:srgbClr val="000000"/>
              </a:solidFill>
            </a:endParaRPr>
          </a:p>
          <a:p>
            <a:r>
              <a:rPr lang="en-US" sz="2200" b="1" u="sng" dirty="0" smtClean="0">
                <a:solidFill>
                  <a:srgbClr val="000000"/>
                </a:solidFill>
              </a:rPr>
              <a:t>The ‘How much?’ is called Quantitative Analysis. </a:t>
            </a:r>
          </a:p>
          <a:p>
            <a:pPr marL="285750" indent="-285750">
              <a:buFont typeface="Arial"/>
              <a:buChar char="•"/>
            </a:pPr>
            <a:r>
              <a:rPr lang="en-US" sz="2200" dirty="0" smtClean="0">
                <a:solidFill>
                  <a:srgbClr val="000000"/>
                </a:solidFill>
              </a:rPr>
              <a:t>Concentration is the measurement we use to describe how much of a specific material is in the sample. </a:t>
            </a:r>
          </a:p>
        </p:txBody>
      </p:sp>
      <p:sp>
        <p:nvSpPr>
          <p:cNvPr id="7" name="TextBox 6"/>
          <p:cNvSpPr txBox="1"/>
          <p:nvPr/>
        </p:nvSpPr>
        <p:spPr>
          <a:xfrm>
            <a:off x="5655733" y="3433926"/>
            <a:ext cx="6231467" cy="3139321"/>
          </a:xfrm>
          <a:prstGeom prst="rect">
            <a:avLst/>
          </a:prstGeom>
          <a:solidFill>
            <a:schemeClr val="bg2">
              <a:lumMod val="75000"/>
            </a:schemeClr>
          </a:solidFill>
        </p:spPr>
        <p:txBody>
          <a:bodyPr wrap="square" rtlCol="0">
            <a:spAutoFit/>
          </a:bodyPr>
          <a:lstStyle/>
          <a:p>
            <a:pPr marL="342900" indent="-342900">
              <a:buFont typeface="Arial"/>
              <a:buChar char="•"/>
            </a:pPr>
            <a:r>
              <a:rPr lang="en-US" sz="2200" dirty="0" smtClean="0"/>
              <a:t>A great example of Analytical Chemistry being used in the real world is Pharmaceutical Products. </a:t>
            </a:r>
          </a:p>
          <a:p>
            <a:pPr marL="342900" indent="-342900">
              <a:buFont typeface="Arial"/>
              <a:buChar char="•"/>
            </a:pPr>
            <a:r>
              <a:rPr lang="en-US" sz="2200" dirty="0" smtClean="0"/>
              <a:t>The product (medications) that is being made by a pharmaceutical company has to be very accurate. Why? </a:t>
            </a:r>
          </a:p>
          <a:p>
            <a:pPr marL="342900" indent="-342900">
              <a:buFont typeface="Arial"/>
              <a:buChar char="•"/>
            </a:pPr>
            <a:r>
              <a:rPr lang="en-US" sz="2200" dirty="0" smtClean="0"/>
              <a:t>You will find Analytical Chemistry labs at pharmaceutical companies where they run Qualitative and Quantitative tests on the product before it goes out for the public use. </a:t>
            </a:r>
            <a:endParaRPr lang="en-US" sz="2200" dirty="0"/>
          </a:p>
        </p:txBody>
      </p:sp>
      <p:sp>
        <p:nvSpPr>
          <p:cNvPr id="8" name="TextBox 7"/>
          <p:cNvSpPr txBox="1"/>
          <p:nvPr/>
        </p:nvSpPr>
        <p:spPr>
          <a:xfrm>
            <a:off x="5655734" y="2048931"/>
            <a:ext cx="6231466" cy="1384995"/>
          </a:xfrm>
          <a:prstGeom prst="rect">
            <a:avLst/>
          </a:prstGeom>
          <a:solidFill>
            <a:schemeClr val="tx1"/>
          </a:solidFill>
          <a:ln>
            <a:solidFill>
              <a:srgbClr val="000000"/>
            </a:solidFill>
          </a:ln>
        </p:spPr>
        <p:txBody>
          <a:bodyPr wrap="square" rtlCol="0">
            <a:prstTxWarp prst="textChevron">
              <a:avLst/>
            </a:prstTxWarp>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200" b="1" dirty="0" smtClean="0">
                <a:ln w="50800"/>
                <a:solidFill>
                  <a:schemeClr val="bg1">
                    <a:shade val="50000"/>
                  </a:schemeClr>
                </a:solidFill>
                <a:effectLst>
                  <a:outerShdw blurRad="60007" dist="200025" dir="15000000" sy="30000" kx="-1800000" algn="bl" rotWithShape="0">
                    <a:prstClr val="black">
                      <a:alpha val="32000"/>
                    </a:prstClr>
                  </a:outerShdw>
                </a:effectLst>
              </a:rPr>
              <a:t>REAL WORLD APPLICATIONS!</a:t>
            </a:r>
            <a:endParaRPr lang="en-US" sz="4200" b="1" dirty="0">
              <a:ln w="50800"/>
              <a:solidFill>
                <a:schemeClr val="bg1">
                  <a:shade val="50000"/>
                </a:schemeClr>
              </a:solidFill>
              <a:effectLst>
                <a:outerShdw blurRad="60007" dist="200025" dir="15000000" sy="30000" kx="-1800000" algn="bl" rotWithShape="0">
                  <a:prstClr val="black">
                    <a:alpha val="32000"/>
                  </a:prstClr>
                </a:outerShdw>
              </a:effectLst>
            </a:endParaRPr>
          </a:p>
        </p:txBody>
      </p:sp>
    </p:spTree>
    <p:extLst>
      <p:ext uri="{BB962C8B-B14F-4D97-AF65-F5344CB8AC3E}">
        <p14:creationId xmlns:p14="http://schemas.microsoft.com/office/powerpoint/2010/main" val="284373129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0783"/>
            <a:ext cx="7035800" cy="1325563"/>
          </a:xfrm>
          <a:solidFill>
            <a:schemeClr val="bg2">
              <a:lumMod val="75000"/>
            </a:schemeClr>
          </a:solidFill>
        </p:spPr>
        <p:txBody>
          <a:bodyPr/>
          <a:lstStyle/>
          <a:p>
            <a:pPr algn="ctr"/>
            <a:r>
              <a:rPr lang="en-US" dirty="0" smtClean="0"/>
              <a:t>What is Chemistry? </a:t>
            </a:r>
            <a:endParaRPr lang="en-US" dirty="0"/>
          </a:p>
        </p:txBody>
      </p:sp>
      <p:sp>
        <p:nvSpPr>
          <p:cNvPr id="3" name="Content Placeholder 2"/>
          <p:cNvSpPr>
            <a:spLocks noGrp="1"/>
          </p:cNvSpPr>
          <p:nvPr>
            <p:ph idx="1"/>
          </p:nvPr>
        </p:nvSpPr>
        <p:spPr/>
        <p:txBody>
          <a:bodyPr/>
          <a:lstStyle/>
          <a:p>
            <a:r>
              <a:rPr lang="en-US" dirty="0" err="1" smtClean="0"/>
              <a:t>llll</a:t>
            </a:r>
            <a:endParaRPr lang="en-US" dirty="0"/>
          </a:p>
        </p:txBody>
      </p:sp>
      <p:sp>
        <p:nvSpPr>
          <p:cNvPr id="4" name="Content Placeholder 3"/>
          <p:cNvSpPr>
            <a:spLocks noGrp="1"/>
          </p:cNvSpPr>
          <p:nvPr>
            <p:ph idx="13"/>
          </p:nvPr>
        </p:nvSpPr>
        <p:spPr/>
        <p:txBody>
          <a:bodyPr/>
          <a:lstStyle/>
          <a:p>
            <a:r>
              <a:rPr lang="en-US" dirty="0" smtClean="0">
                <a:solidFill>
                  <a:schemeClr val="tx2"/>
                </a:solidFill>
              </a:rPr>
              <a:t>Chemistry is the study of matter: its composition, structure, properties, and reactivity </a:t>
            </a:r>
          </a:p>
          <a:p>
            <a:r>
              <a:rPr lang="en-US" dirty="0" smtClean="0">
                <a:solidFill>
                  <a:schemeClr val="tx2"/>
                </a:solidFill>
              </a:rPr>
              <a:t>So what is matter?</a:t>
            </a:r>
          </a:p>
          <a:p>
            <a:endParaRPr lang="en-US" dirty="0" smtClean="0">
              <a:solidFill>
                <a:schemeClr val="tx2"/>
              </a:solidFill>
            </a:endParaRPr>
          </a:p>
          <a:p>
            <a:endParaRPr lang="en-US" dirty="0"/>
          </a:p>
        </p:txBody>
      </p:sp>
      <p:pic>
        <p:nvPicPr>
          <p:cNvPr id="7" name="Picture 6"/>
          <p:cNvPicPr>
            <a:picLocks noChangeAspect="1"/>
          </p:cNvPicPr>
          <p:nvPr/>
        </p:nvPicPr>
        <p:blipFill>
          <a:blip r:embed="rId3"/>
          <a:stretch>
            <a:fillRect/>
          </a:stretch>
        </p:blipFill>
        <p:spPr>
          <a:xfrm>
            <a:off x="516467" y="1690688"/>
            <a:ext cx="6053667" cy="4534407"/>
          </a:xfrm>
          <a:prstGeom prst="rect">
            <a:avLst/>
          </a:prstGeom>
        </p:spPr>
      </p:pic>
      <p:sp>
        <p:nvSpPr>
          <p:cNvPr id="9" name="TextBox 8"/>
          <p:cNvSpPr txBox="1"/>
          <p:nvPr/>
        </p:nvSpPr>
        <p:spPr>
          <a:xfrm>
            <a:off x="516467" y="6296167"/>
            <a:ext cx="6053667" cy="276999"/>
          </a:xfrm>
          <a:prstGeom prst="rect">
            <a:avLst/>
          </a:prstGeom>
          <a:noFill/>
        </p:spPr>
        <p:txBody>
          <a:bodyPr wrap="square" rtlCol="0">
            <a:spAutoFit/>
          </a:bodyPr>
          <a:lstStyle/>
          <a:p>
            <a:r>
              <a:rPr lang="en-US" sz="1200" dirty="0">
                <a:solidFill>
                  <a:srgbClr val="000000"/>
                </a:solidFill>
              </a:rPr>
              <a:t>https://</a:t>
            </a:r>
            <a:r>
              <a:rPr lang="en-US" sz="1200" dirty="0" err="1">
                <a:solidFill>
                  <a:srgbClr val="000000"/>
                </a:solidFill>
              </a:rPr>
              <a:t>assignment.essayshark.com</a:t>
            </a:r>
            <a:r>
              <a:rPr lang="en-US" sz="1200" dirty="0">
                <a:solidFill>
                  <a:srgbClr val="000000"/>
                </a:solidFill>
              </a:rPr>
              <a:t>/blog/chemistry-</a:t>
            </a:r>
            <a:r>
              <a:rPr lang="en-US" sz="1200" dirty="0" err="1">
                <a:solidFill>
                  <a:srgbClr val="000000"/>
                </a:solidFill>
              </a:rPr>
              <a:t>poblem</a:t>
            </a:r>
            <a:r>
              <a:rPr lang="en-US" sz="1200" dirty="0">
                <a:solidFill>
                  <a:srgbClr val="000000"/>
                </a:solidFill>
              </a:rPr>
              <a:t>-solver-for-your-academic-success/</a:t>
            </a:r>
          </a:p>
        </p:txBody>
      </p:sp>
    </p:spTree>
    <p:extLst>
      <p:ext uri="{BB962C8B-B14F-4D97-AF65-F5344CB8AC3E}">
        <p14:creationId xmlns:p14="http://schemas.microsoft.com/office/powerpoint/2010/main" val="160002862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2. Inorganic Chemistry </a:t>
            </a:r>
            <a:endParaRPr lang="en-US" dirty="0">
              <a:solidFill>
                <a:srgbClr val="000000"/>
              </a:solidFill>
            </a:endParaRPr>
          </a:p>
        </p:txBody>
      </p:sp>
      <p:sp>
        <p:nvSpPr>
          <p:cNvPr id="4" name="TextBox 3"/>
          <p:cNvSpPr txBox="1"/>
          <p:nvPr/>
        </p:nvSpPr>
        <p:spPr>
          <a:xfrm>
            <a:off x="169333" y="1707619"/>
            <a:ext cx="5621867" cy="5016758"/>
          </a:xfrm>
          <a:prstGeom prst="rect">
            <a:avLst/>
          </a:prstGeom>
          <a:solidFill>
            <a:schemeClr val="accent5">
              <a:lumMod val="60000"/>
              <a:lumOff val="40000"/>
            </a:schemeClr>
          </a:solidFill>
          <a:ln>
            <a:solidFill>
              <a:srgbClr val="000000"/>
            </a:solidFill>
          </a:ln>
        </p:spPr>
        <p:txBody>
          <a:bodyPr wrap="square" rtlCol="0">
            <a:spAutoFit/>
          </a:bodyPr>
          <a:lstStyle/>
          <a:p>
            <a:r>
              <a:rPr lang="en-US" sz="2000" dirty="0" smtClean="0">
                <a:solidFill>
                  <a:schemeClr val="tx2"/>
                </a:solidFill>
              </a:rPr>
              <a:t>Inorganic Chemistry is the study of all elements and their compounds except carbon-containing compounds. </a:t>
            </a:r>
          </a:p>
          <a:p>
            <a:endParaRPr lang="en-US" sz="2000" dirty="0">
              <a:solidFill>
                <a:schemeClr val="tx2"/>
              </a:solidFill>
            </a:endParaRPr>
          </a:p>
          <a:p>
            <a:r>
              <a:rPr lang="en-US" sz="2000" dirty="0" smtClean="0">
                <a:solidFill>
                  <a:schemeClr val="tx2"/>
                </a:solidFill>
              </a:rPr>
              <a:t>Metals are among the most useful inorganic materials.</a:t>
            </a:r>
          </a:p>
          <a:p>
            <a:endParaRPr lang="en-US" sz="2000" dirty="0">
              <a:solidFill>
                <a:schemeClr val="tx2"/>
              </a:solidFill>
            </a:endParaRPr>
          </a:p>
          <a:p>
            <a:r>
              <a:rPr lang="en-US" sz="2000" dirty="0" smtClean="0">
                <a:solidFill>
                  <a:schemeClr val="tx2"/>
                </a:solidFill>
              </a:rPr>
              <a:t>Can you name some metals?  </a:t>
            </a:r>
          </a:p>
          <a:p>
            <a:endParaRPr lang="en-US" sz="2000" dirty="0">
              <a:solidFill>
                <a:schemeClr val="tx2"/>
              </a:solidFill>
            </a:endParaRPr>
          </a:p>
          <a:p>
            <a:r>
              <a:rPr lang="en-US" sz="2000" dirty="0" smtClean="0">
                <a:solidFill>
                  <a:schemeClr val="tx2"/>
                </a:solidFill>
              </a:rPr>
              <a:t>Metals are shiny, hard, and able to conduct heat and electricity. </a:t>
            </a:r>
          </a:p>
          <a:p>
            <a:endParaRPr lang="en-US" sz="2000" dirty="0">
              <a:solidFill>
                <a:schemeClr val="tx2"/>
              </a:solidFill>
            </a:endParaRPr>
          </a:p>
          <a:p>
            <a:r>
              <a:rPr lang="en-US" sz="2000" dirty="0" smtClean="0">
                <a:solidFill>
                  <a:schemeClr val="tx2"/>
                </a:solidFill>
              </a:rPr>
              <a:t>Some metals are elements, but many are </a:t>
            </a:r>
            <a:r>
              <a:rPr lang="en-US" sz="2000" b="1" i="1" dirty="0" smtClean="0">
                <a:solidFill>
                  <a:schemeClr val="tx2"/>
                </a:solidFill>
              </a:rPr>
              <a:t>ALLOYS. </a:t>
            </a:r>
          </a:p>
          <a:p>
            <a:endParaRPr lang="en-US" sz="2000" b="1" i="1" dirty="0">
              <a:solidFill>
                <a:schemeClr val="tx2"/>
              </a:solidFill>
            </a:endParaRPr>
          </a:p>
          <a:p>
            <a:r>
              <a:rPr lang="en-US" sz="2000" dirty="0" smtClean="0">
                <a:solidFill>
                  <a:schemeClr val="tx2"/>
                </a:solidFill>
              </a:rPr>
              <a:t>Alloys are made of two or more elements. </a:t>
            </a:r>
          </a:p>
          <a:p>
            <a:endParaRPr lang="en-US" sz="2000" dirty="0">
              <a:solidFill>
                <a:schemeClr val="tx2"/>
              </a:solidFill>
            </a:endParaRPr>
          </a:p>
          <a:p>
            <a:r>
              <a:rPr lang="en-US" sz="2000" dirty="0" smtClean="0">
                <a:solidFill>
                  <a:schemeClr val="tx2"/>
                </a:solidFill>
              </a:rPr>
              <a:t>Crystals are a great example of an alloy! </a:t>
            </a:r>
            <a:endParaRPr lang="en-US" sz="2000" dirty="0">
              <a:solidFill>
                <a:schemeClr val="tx2"/>
              </a:solidFill>
            </a:endParaRPr>
          </a:p>
        </p:txBody>
      </p:sp>
      <p:sp>
        <p:nvSpPr>
          <p:cNvPr id="5" name="TextBox 4"/>
          <p:cNvSpPr txBox="1"/>
          <p:nvPr/>
        </p:nvSpPr>
        <p:spPr>
          <a:xfrm>
            <a:off x="6079066" y="2048931"/>
            <a:ext cx="5808133" cy="1384995"/>
          </a:xfrm>
          <a:prstGeom prst="rect">
            <a:avLst/>
          </a:prstGeom>
          <a:solidFill>
            <a:schemeClr val="tx1"/>
          </a:solidFill>
          <a:ln>
            <a:solidFill>
              <a:srgbClr val="000000"/>
            </a:solidFill>
          </a:ln>
        </p:spPr>
        <p:txBody>
          <a:bodyPr wrap="square" rtlCol="0">
            <a:prstTxWarp prst="textChevron">
              <a:avLst/>
            </a:prstTxWarp>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200" b="1" dirty="0" smtClean="0">
                <a:ln w="50800"/>
                <a:solidFill>
                  <a:schemeClr val="bg1">
                    <a:shade val="50000"/>
                  </a:schemeClr>
                </a:solidFill>
                <a:effectLst>
                  <a:outerShdw blurRad="60007" dist="200025" dir="15000000" sy="30000" kx="-1800000" algn="bl" rotWithShape="0">
                    <a:prstClr val="black">
                      <a:alpha val="32000"/>
                    </a:prstClr>
                  </a:outerShdw>
                </a:effectLst>
              </a:rPr>
              <a:t>REAL WORLD APPLICATIONS!</a:t>
            </a:r>
            <a:endParaRPr lang="en-US" sz="4200" b="1" dirty="0">
              <a:ln w="50800"/>
              <a:solidFill>
                <a:schemeClr val="bg1">
                  <a:shade val="50000"/>
                </a:schemeClr>
              </a:solidFill>
              <a:effectLst>
                <a:outerShdw blurRad="60007" dist="200025" dir="15000000" sy="30000" kx="-1800000" algn="bl" rotWithShape="0">
                  <a:prstClr val="black">
                    <a:alpha val="32000"/>
                  </a:prstClr>
                </a:outerShdw>
              </a:effectLst>
            </a:endParaRPr>
          </a:p>
        </p:txBody>
      </p:sp>
      <p:sp>
        <p:nvSpPr>
          <p:cNvPr id="6" name="TextBox 5"/>
          <p:cNvSpPr txBox="1"/>
          <p:nvPr/>
        </p:nvSpPr>
        <p:spPr>
          <a:xfrm>
            <a:off x="6079066" y="3433926"/>
            <a:ext cx="5808133" cy="2585323"/>
          </a:xfrm>
          <a:prstGeom prst="rect">
            <a:avLst/>
          </a:prstGeom>
          <a:solidFill>
            <a:schemeClr val="bg2">
              <a:lumMod val="75000"/>
            </a:schemeClr>
          </a:solidFill>
          <a:ln>
            <a:solidFill>
              <a:srgbClr val="000000"/>
            </a:solidFill>
          </a:ln>
        </p:spPr>
        <p:txBody>
          <a:bodyPr wrap="square" rtlCol="0">
            <a:spAutoFit/>
          </a:bodyPr>
          <a:lstStyle/>
          <a:p>
            <a:r>
              <a:rPr lang="en-US" sz="2400" b="1" u="sng" dirty="0" smtClean="0"/>
              <a:t>Everyday objects that are made of metals/alloys: </a:t>
            </a:r>
          </a:p>
          <a:p>
            <a:r>
              <a:rPr lang="en-US" sz="2400" dirty="0" smtClean="0"/>
              <a:t>Jewelry (sterling silver, 18K gold)</a:t>
            </a:r>
          </a:p>
          <a:p>
            <a:r>
              <a:rPr lang="en-US" sz="2400" dirty="0" smtClean="0"/>
              <a:t>Paper Clips </a:t>
            </a:r>
          </a:p>
          <a:p>
            <a:r>
              <a:rPr lang="en-US" sz="2400" dirty="0" smtClean="0"/>
              <a:t>Keys</a:t>
            </a:r>
          </a:p>
          <a:p>
            <a:r>
              <a:rPr lang="en-US" sz="2400" dirty="0" smtClean="0"/>
              <a:t>Coins </a:t>
            </a:r>
          </a:p>
          <a:p>
            <a:endParaRPr lang="en-US" dirty="0"/>
          </a:p>
        </p:txBody>
      </p:sp>
    </p:spTree>
    <p:extLst>
      <p:ext uri="{BB962C8B-B14F-4D97-AF65-F5344CB8AC3E}">
        <p14:creationId xmlns:p14="http://schemas.microsoft.com/office/powerpoint/2010/main" val="35842882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3. Organic Chemistry  </a:t>
            </a:r>
            <a:endParaRPr lang="en-US" dirty="0">
              <a:solidFill>
                <a:srgbClr val="000000"/>
              </a:solidFill>
            </a:endParaRPr>
          </a:p>
        </p:txBody>
      </p:sp>
      <p:sp>
        <p:nvSpPr>
          <p:cNvPr id="3" name="TextBox 2"/>
          <p:cNvSpPr txBox="1"/>
          <p:nvPr/>
        </p:nvSpPr>
        <p:spPr>
          <a:xfrm>
            <a:off x="389467" y="2065867"/>
            <a:ext cx="5215466" cy="4247317"/>
          </a:xfrm>
          <a:prstGeom prst="rect">
            <a:avLst/>
          </a:prstGeom>
          <a:solidFill>
            <a:schemeClr val="accent5">
              <a:lumMod val="60000"/>
              <a:lumOff val="40000"/>
            </a:schemeClr>
          </a:solidFill>
          <a:ln>
            <a:solidFill>
              <a:schemeClr val="tx2"/>
            </a:solidFill>
          </a:ln>
        </p:spPr>
        <p:txBody>
          <a:bodyPr wrap="square" rtlCol="0">
            <a:spAutoFit/>
          </a:bodyPr>
          <a:lstStyle/>
          <a:p>
            <a:r>
              <a:rPr lang="en-US" sz="2800" b="1" dirty="0" smtClean="0">
                <a:solidFill>
                  <a:schemeClr val="tx2"/>
                </a:solidFill>
              </a:rPr>
              <a:t>Organic Chemistry </a:t>
            </a:r>
            <a:r>
              <a:rPr lang="en-US" sz="2800" dirty="0" smtClean="0">
                <a:solidFill>
                  <a:schemeClr val="tx2"/>
                </a:solidFill>
              </a:rPr>
              <a:t>is the study of the carbon compounds (all life depends on these</a:t>
            </a:r>
            <a:r>
              <a:rPr lang="is-IS" sz="2800" dirty="0" smtClean="0">
                <a:solidFill>
                  <a:schemeClr val="tx2"/>
                </a:solidFill>
              </a:rPr>
              <a:t>… and water!)</a:t>
            </a:r>
          </a:p>
          <a:p>
            <a:endParaRPr lang="is-IS" sz="2800" dirty="0" smtClean="0">
              <a:solidFill>
                <a:schemeClr val="tx2"/>
              </a:solidFill>
            </a:endParaRPr>
          </a:p>
          <a:p>
            <a:r>
              <a:rPr lang="is-IS" sz="2800" b="1" u="sng" dirty="0" smtClean="0">
                <a:solidFill>
                  <a:schemeClr val="tx2"/>
                </a:solidFill>
              </a:rPr>
              <a:t>Carbon is found in: </a:t>
            </a:r>
          </a:p>
          <a:p>
            <a:pPr marL="457200" indent="-457200">
              <a:buFont typeface="Arial"/>
              <a:buChar char="•"/>
            </a:pPr>
            <a:r>
              <a:rPr lang="is-IS" sz="2800" dirty="0" smtClean="0">
                <a:solidFill>
                  <a:schemeClr val="tx2"/>
                </a:solidFill>
              </a:rPr>
              <a:t>Gases and oils </a:t>
            </a:r>
          </a:p>
          <a:p>
            <a:pPr marL="285750" indent="-285750">
              <a:buFont typeface="Arial"/>
              <a:buChar char="•"/>
            </a:pPr>
            <a:r>
              <a:rPr lang="is-IS" sz="2800" dirty="0" smtClean="0">
                <a:solidFill>
                  <a:schemeClr val="tx2"/>
                </a:solidFill>
              </a:rPr>
              <a:t>Living cells – DNA contains a carbon ring.  </a:t>
            </a:r>
          </a:p>
          <a:p>
            <a:pPr marL="285750" indent="-285750">
              <a:buFont typeface="Arial"/>
              <a:buChar char="•"/>
            </a:pPr>
            <a:r>
              <a:rPr lang="is-IS" sz="2800" dirty="0" smtClean="0">
                <a:solidFill>
                  <a:schemeClr val="tx2"/>
                </a:solidFill>
              </a:rPr>
              <a:t>Plastics</a:t>
            </a:r>
          </a:p>
          <a:p>
            <a:pPr marL="285750" indent="-285750">
              <a:buFont typeface="Arial"/>
              <a:buChar char="•"/>
            </a:pPr>
            <a:endParaRPr lang="en-US" dirty="0"/>
          </a:p>
        </p:txBody>
      </p:sp>
      <p:sp>
        <p:nvSpPr>
          <p:cNvPr id="4" name="TextBox 3"/>
          <p:cNvSpPr txBox="1"/>
          <p:nvPr/>
        </p:nvSpPr>
        <p:spPr>
          <a:xfrm>
            <a:off x="5655734" y="2048931"/>
            <a:ext cx="6400798" cy="1384995"/>
          </a:xfrm>
          <a:prstGeom prst="rect">
            <a:avLst/>
          </a:prstGeom>
          <a:solidFill>
            <a:schemeClr val="tx1"/>
          </a:solidFill>
          <a:ln>
            <a:solidFill>
              <a:srgbClr val="000000"/>
            </a:solidFill>
          </a:ln>
        </p:spPr>
        <p:txBody>
          <a:bodyPr wrap="square" rtlCol="0">
            <a:prstTxWarp prst="textChevron">
              <a:avLst/>
            </a:prstTxWarp>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200" b="1" dirty="0" smtClean="0">
                <a:ln w="50800"/>
                <a:solidFill>
                  <a:schemeClr val="bg1">
                    <a:shade val="50000"/>
                  </a:schemeClr>
                </a:solidFill>
                <a:effectLst>
                  <a:outerShdw blurRad="60007" dist="200025" dir="15000000" sy="30000" kx="-1800000" algn="bl" rotWithShape="0">
                    <a:prstClr val="black">
                      <a:alpha val="32000"/>
                    </a:prstClr>
                  </a:outerShdw>
                </a:effectLst>
              </a:rPr>
              <a:t>REAL WORLD APPLICATIONS!</a:t>
            </a:r>
            <a:endParaRPr lang="en-US" sz="4200" b="1" dirty="0">
              <a:ln w="50800"/>
              <a:solidFill>
                <a:schemeClr val="bg1">
                  <a:shade val="50000"/>
                </a:schemeClr>
              </a:solidFill>
              <a:effectLst>
                <a:outerShdw blurRad="60007" dist="200025" dir="15000000" sy="30000" kx="-1800000" algn="bl" rotWithShape="0">
                  <a:prstClr val="black">
                    <a:alpha val="32000"/>
                  </a:prstClr>
                </a:outerShdw>
              </a:effectLst>
            </a:endParaRPr>
          </a:p>
        </p:txBody>
      </p:sp>
      <p:sp>
        <p:nvSpPr>
          <p:cNvPr id="5" name="TextBox 4"/>
          <p:cNvSpPr txBox="1"/>
          <p:nvPr/>
        </p:nvSpPr>
        <p:spPr>
          <a:xfrm>
            <a:off x="5655733" y="3430385"/>
            <a:ext cx="6400799" cy="3416320"/>
          </a:xfrm>
          <a:prstGeom prst="rect">
            <a:avLst/>
          </a:prstGeom>
          <a:solidFill>
            <a:schemeClr val="bg2">
              <a:lumMod val="75000"/>
            </a:schemeClr>
          </a:solidFill>
          <a:ln>
            <a:solidFill>
              <a:srgbClr val="000000"/>
            </a:solidFill>
          </a:ln>
        </p:spPr>
        <p:txBody>
          <a:bodyPr wrap="square" rtlCol="0">
            <a:spAutoFit/>
          </a:bodyPr>
          <a:lstStyle/>
          <a:p>
            <a:r>
              <a:rPr lang="en-US" sz="2400" b="1" u="sng" dirty="0" smtClean="0"/>
              <a:t>Plastics</a:t>
            </a:r>
            <a:r>
              <a:rPr lang="en-US" sz="2400" dirty="0" smtClean="0"/>
              <a:t> are organic material that we use everyday! They are POLYMERS made of long chains of MONOMERS. </a:t>
            </a:r>
          </a:p>
          <a:p>
            <a:endParaRPr lang="en-US" sz="2400" dirty="0"/>
          </a:p>
          <a:p>
            <a:r>
              <a:rPr lang="en-US" sz="2400" b="1" u="sng" dirty="0" smtClean="0"/>
              <a:t>There are many kinds of plastics: </a:t>
            </a:r>
          </a:p>
          <a:p>
            <a:pPr marL="285750" indent="-285750">
              <a:buFontTx/>
              <a:buChar char="-"/>
            </a:pPr>
            <a:r>
              <a:rPr lang="en-US" sz="2400" dirty="0" smtClean="0"/>
              <a:t>Nylon</a:t>
            </a:r>
          </a:p>
          <a:p>
            <a:pPr marL="285750" indent="-285750">
              <a:buFontTx/>
              <a:buChar char="-"/>
            </a:pPr>
            <a:r>
              <a:rPr lang="en-US" sz="2400" dirty="0" smtClean="0"/>
              <a:t>Polystyrene </a:t>
            </a:r>
          </a:p>
          <a:p>
            <a:pPr marL="285750" indent="-285750">
              <a:buFontTx/>
              <a:buChar char="-"/>
            </a:pPr>
            <a:r>
              <a:rPr lang="en-US" sz="2400" dirty="0" smtClean="0"/>
              <a:t>PVC </a:t>
            </a:r>
          </a:p>
          <a:p>
            <a:pPr marL="285750" indent="-285750">
              <a:buFontTx/>
              <a:buChar char="-"/>
            </a:pPr>
            <a:r>
              <a:rPr lang="en-US" sz="2400" dirty="0" smtClean="0"/>
              <a:t>Polyethylene</a:t>
            </a:r>
            <a:endParaRPr lang="en-US" sz="2400" dirty="0"/>
          </a:p>
        </p:txBody>
      </p:sp>
      <p:pic>
        <p:nvPicPr>
          <p:cNvPr id="6" name="Picture 5"/>
          <p:cNvPicPr>
            <a:picLocks noChangeAspect="1"/>
          </p:cNvPicPr>
          <p:nvPr/>
        </p:nvPicPr>
        <p:blipFill>
          <a:blip r:embed="rId3"/>
          <a:stretch>
            <a:fillRect/>
          </a:stretch>
        </p:blipFill>
        <p:spPr>
          <a:xfrm>
            <a:off x="10295466" y="5168900"/>
            <a:ext cx="1612900" cy="1498600"/>
          </a:xfrm>
          <a:prstGeom prst="rect">
            <a:avLst/>
          </a:prstGeom>
        </p:spPr>
      </p:pic>
    </p:spTree>
    <p:extLst>
      <p:ext uri="{BB962C8B-B14F-4D97-AF65-F5344CB8AC3E}">
        <p14:creationId xmlns:p14="http://schemas.microsoft.com/office/powerpoint/2010/main" val="121189109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3. Physical Chemistry  </a:t>
            </a:r>
            <a:endParaRPr lang="en-US" dirty="0">
              <a:solidFill>
                <a:srgbClr val="000000"/>
              </a:solidFill>
            </a:endParaRPr>
          </a:p>
        </p:txBody>
      </p:sp>
      <p:sp>
        <p:nvSpPr>
          <p:cNvPr id="3" name="TextBox 2"/>
          <p:cNvSpPr txBox="1"/>
          <p:nvPr/>
        </p:nvSpPr>
        <p:spPr>
          <a:xfrm>
            <a:off x="118533" y="1865752"/>
            <a:ext cx="5215466" cy="4832092"/>
          </a:xfrm>
          <a:prstGeom prst="rect">
            <a:avLst/>
          </a:prstGeom>
          <a:solidFill>
            <a:schemeClr val="accent5">
              <a:lumMod val="60000"/>
              <a:lumOff val="40000"/>
            </a:schemeClr>
          </a:solidFill>
          <a:ln>
            <a:solidFill>
              <a:schemeClr val="tx2"/>
            </a:solidFill>
          </a:ln>
        </p:spPr>
        <p:txBody>
          <a:bodyPr wrap="square" rtlCol="0">
            <a:spAutoFit/>
          </a:bodyPr>
          <a:lstStyle/>
          <a:p>
            <a:r>
              <a:rPr lang="en-US" sz="2200" b="1" dirty="0" smtClean="0">
                <a:solidFill>
                  <a:schemeClr val="tx2"/>
                </a:solidFill>
              </a:rPr>
              <a:t>This branch of Chemistry is where physics and chemistry work together! </a:t>
            </a:r>
          </a:p>
          <a:p>
            <a:endParaRPr lang="en-US" sz="2200" dirty="0">
              <a:solidFill>
                <a:schemeClr val="tx2"/>
              </a:solidFill>
            </a:endParaRPr>
          </a:p>
          <a:p>
            <a:r>
              <a:rPr lang="en-US" sz="2200" dirty="0" smtClean="0">
                <a:solidFill>
                  <a:schemeClr val="tx2"/>
                </a:solidFill>
              </a:rPr>
              <a:t>Physical Chemistry describes and measures chemical events and the characteristics of atoms and molecules. </a:t>
            </a:r>
          </a:p>
          <a:p>
            <a:endParaRPr lang="en-US" sz="2200" u="sng" dirty="0">
              <a:solidFill>
                <a:schemeClr val="tx2"/>
              </a:solidFill>
            </a:endParaRPr>
          </a:p>
          <a:p>
            <a:r>
              <a:rPr lang="en-US" sz="2200" u="sng" dirty="0" smtClean="0">
                <a:solidFill>
                  <a:schemeClr val="tx2"/>
                </a:solidFill>
              </a:rPr>
              <a:t>Some characteristics Physical Chemistry can describe: </a:t>
            </a:r>
          </a:p>
          <a:p>
            <a:pPr marL="342900" indent="-342900">
              <a:buFont typeface="+mj-lt"/>
              <a:buAutoNum type="arabicPeriod"/>
            </a:pPr>
            <a:r>
              <a:rPr lang="en-US" sz="2200" dirty="0" smtClean="0">
                <a:solidFill>
                  <a:schemeClr val="tx2"/>
                </a:solidFill>
              </a:rPr>
              <a:t>Distance between two atoms in a molecule</a:t>
            </a:r>
          </a:p>
          <a:p>
            <a:pPr marL="342900" indent="-342900">
              <a:buFont typeface="+mj-lt"/>
              <a:buAutoNum type="arabicPeriod"/>
            </a:pPr>
            <a:r>
              <a:rPr lang="en-US" sz="2200" dirty="0" smtClean="0">
                <a:solidFill>
                  <a:schemeClr val="tx2"/>
                </a:solidFill>
              </a:rPr>
              <a:t>Spatial arrangement (relationship to one another in space) </a:t>
            </a:r>
          </a:p>
          <a:p>
            <a:pPr marL="342900" indent="-342900">
              <a:buFont typeface="+mj-lt"/>
              <a:buAutoNum type="arabicPeriod"/>
            </a:pPr>
            <a:r>
              <a:rPr lang="en-US" sz="2200" dirty="0" smtClean="0">
                <a:solidFill>
                  <a:schemeClr val="tx2"/>
                </a:solidFill>
              </a:rPr>
              <a:t>The strength of the bond between atoms that holds the molecule together. </a:t>
            </a:r>
            <a:endParaRPr lang="en-US" sz="2200" dirty="0">
              <a:solidFill>
                <a:schemeClr val="tx2"/>
              </a:solidFill>
            </a:endParaRPr>
          </a:p>
        </p:txBody>
      </p:sp>
      <p:sp>
        <p:nvSpPr>
          <p:cNvPr id="4" name="TextBox 3"/>
          <p:cNvSpPr txBox="1"/>
          <p:nvPr/>
        </p:nvSpPr>
        <p:spPr>
          <a:xfrm>
            <a:off x="5520267" y="1690688"/>
            <a:ext cx="6231466" cy="1384995"/>
          </a:xfrm>
          <a:prstGeom prst="rect">
            <a:avLst/>
          </a:prstGeom>
          <a:solidFill>
            <a:schemeClr val="tx1"/>
          </a:solidFill>
          <a:ln>
            <a:solidFill>
              <a:srgbClr val="000000"/>
            </a:solidFill>
          </a:ln>
        </p:spPr>
        <p:txBody>
          <a:bodyPr wrap="square" rtlCol="0">
            <a:prstTxWarp prst="textChevron">
              <a:avLst/>
            </a:prstTxWarp>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200" b="1" dirty="0" smtClean="0">
                <a:ln w="50800"/>
                <a:solidFill>
                  <a:schemeClr val="bg1">
                    <a:shade val="50000"/>
                  </a:schemeClr>
                </a:solidFill>
                <a:effectLst>
                  <a:outerShdw blurRad="60007" dist="200025" dir="15000000" sy="30000" kx="-1800000" algn="bl" rotWithShape="0">
                    <a:prstClr val="black">
                      <a:alpha val="32000"/>
                    </a:prstClr>
                  </a:outerShdw>
                </a:effectLst>
              </a:rPr>
              <a:t>REAL WORLD APPLICATIONS!</a:t>
            </a:r>
            <a:endParaRPr lang="en-US" sz="4200" b="1" dirty="0">
              <a:ln w="50800"/>
              <a:solidFill>
                <a:schemeClr val="bg1">
                  <a:shade val="50000"/>
                </a:schemeClr>
              </a:solidFill>
              <a:effectLst>
                <a:outerShdw blurRad="60007" dist="200025" dir="15000000" sy="30000" kx="-1800000" algn="bl" rotWithShape="0">
                  <a:prstClr val="black">
                    <a:alpha val="32000"/>
                  </a:prstClr>
                </a:outerShdw>
              </a:effectLst>
            </a:endParaRPr>
          </a:p>
        </p:txBody>
      </p:sp>
      <p:sp>
        <p:nvSpPr>
          <p:cNvPr id="5" name="TextBox 4"/>
          <p:cNvSpPr txBox="1"/>
          <p:nvPr/>
        </p:nvSpPr>
        <p:spPr>
          <a:xfrm>
            <a:off x="5333998" y="3230726"/>
            <a:ext cx="6858001" cy="3416320"/>
          </a:xfrm>
          <a:prstGeom prst="rect">
            <a:avLst/>
          </a:prstGeom>
          <a:solidFill>
            <a:schemeClr val="bg2">
              <a:lumMod val="75000"/>
            </a:schemeClr>
          </a:solidFill>
          <a:ln>
            <a:solidFill>
              <a:srgbClr val="000000"/>
            </a:solidFill>
          </a:ln>
        </p:spPr>
        <p:txBody>
          <a:bodyPr wrap="square" rtlCol="0">
            <a:spAutoFit/>
          </a:bodyPr>
          <a:lstStyle/>
          <a:p>
            <a:pPr marL="342900" indent="-342900">
              <a:buAutoNum type="arabicPeriod"/>
            </a:pPr>
            <a:r>
              <a:rPr lang="en-US" b="1" u="sng" dirty="0" smtClean="0"/>
              <a:t>Backpacking/Hiking </a:t>
            </a:r>
          </a:p>
          <a:p>
            <a:pPr marL="285750" indent="-285750">
              <a:buFont typeface="Arial"/>
              <a:buChar char="•"/>
            </a:pPr>
            <a:r>
              <a:rPr lang="en-US" dirty="0" smtClean="0"/>
              <a:t>When you are backpacking in the mountains it gets more difficult to breathe as you ascend to the top. Why is that?</a:t>
            </a:r>
          </a:p>
          <a:p>
            <a:pPr marL="285750" indent="-285750">
              <a:buFont typeface="Arial"/>
              <a:buChar char="•"/>
            </a:pPr>
            <a:r>
              <a:rPr lang="en-US" dirty="0" smtClean="0"/>
              <a:t>At sea level, </a:t>
            </a:r>
            <a:r>
              <a:rPr lang="en-US" smtClean="0"/>
              <a:t>the atmosphere </a:t>
            </a:r>
            <a:r>
              <a:rPr lang="en-US" dirty="0" smtClean="0"/>
              <a:t>(air)  is about 21% oxygen. </a:t>
            </a:r>
          </a:p>
          <a:p>
            <a:pPr marL="285750" indent="-285750">
              <a:buFont typeface="Arial"/>
              <a:buChar char="•"/>
            </a:pPr>
            <a:r>
              <a:rPr lang="en-US" dirty="0" smtClean="0"/>
              <a:t>As you increase in altitude, the % of oxygen in the air becomes less and less. </a:t>
            </a:r>
          </a:p>
          <a:p>
            <a:pPr marL="342900" indent="-342900">
              <a:buAutoNum type="arabicPeriod"/>
            </a:pPr>
            <a:r>
              <a:rPr lang="en-US" b="1" u="sng" dirty="0" smtClean="0"/>
              <a:t>Scuba Diving </a:t>
            </a:r>
            <a:endParaRPr lang="en-US" b="1" u="sng" dirty="0"/>
          </a:p>
          <a:p>
            <a:pPr marL="285750" indent="-285750">
              <a:buFont typeface="Arial"/>
              <a:buChar char="•"/>
            </a:pPr>
            <a:r>
              <a:rPr lang="en-US" dirty="0" smtClean="0"/>
              <a:t>As a scuba diver descends to the ocean floor, the water pressure increases. </a:t>
            </a:r>
          </a:p>
          <a:p>
            <a:pPr marL="285750" indent="-285750">
              <a:buFont typeface="Arial"/>
              <a:buChar char="•"/>
            </a:pPr>
            <a:r>
              <a:rPr lang="en-US" dirty="0" smtClean="0"/>
              <a:t>The weight of the water pushes the diver down… increasing pressure. </a:t>
            </a:r>
          </a:p>
          <a:p>
            <a:pPr marL="285750" indent="-285750">
              <a:buFont typeface="Arial"/>
              <a:buChar char="•"/>
            </a:pPr>
            <a:r>
              <a:rPr lang="en-US" dirty="0" smtClean="0"/>
              <a:t>High pressure squeezes the diver’s chest. </a:t>
            </a:r>
          </a:p>
          <a:p>
            <a:pPr marL="285750" indent="-285750">
              <a:buFont typeface="Arial"/>
              <a:buChar char="•"/>
            </a:pPr>
            <a:r>
              <a:rPr lang="en-US" dirty="0" smtClean="0"/>
              <a:t>Diver must breath high-pressure air to fill their lungs </a:t>
            </a:r>
            <a:endParaRPr lang="en-US" dirty="0"/>
          </a:p>
        </p:txBody>
      </p:sp>
    </p:spTree>
    <p:extLst>
      <p:ext uri="{BB962C8B-B14F-4D97-AF65-F5344CB8AC3E}">
        <p14:creationId xmlns:p14="http://schemas.microsoft.com/office/powerpoint/2010/main" val="9476399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000000"/>
                </a:solidFill>
              </a:rPr>
              <a:t>Section 4</a:t>
            </a:r>
            <a:r>
              <a:rPr lang="en-US" dirty="0" smtClean="0">
                <a:solidFill>
                  <a:srgbClr val="000000"/>
                </a:solidFill>
              </a:rPr>
              <a:t>: </a:t>
            </a:r>
            <a:br>
              <a:rPr lang="en-US" dirty="0" smtClean="0">
                <a:solidFill>
                  <a:srgbClr val="000000"/>
                </a:solidFill>
              </a:rPr>
            </a:br>
            <a:r>
              <a:rPr lang="en-US" dirty="0" smtClean="0">
                <a:solidFill>
                  <a:srgbClr val="000000"/>
                </a:solidFill>
              </a:rPr>
              <a:t>Application </a:t>
            </a:r>
            <a:endParaRPr lang="en-US" dirty="0">
              <a:solidFill>
                <a:srgbClr val="000000"/>
              </a:solidFill>
            </a:endParaRPr>
          </a:p>
        </p:txBody>
      </p:sp>
    </p:spTree>
    <p:extLst>
      <p:ext uri="{BB962C8B-B14F-4D97-AF65-F5344CB8AC3E}">
        <p14:creationId xmlns:p14="http://schemas.microsoft.com/office/powerpoint/2010/main" val="1961120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575957"/>
          </a:solidFill>
        </p:spPr>
        <p:txBody>
          <a:bodyPr/>
          <a:lstStyle/>
          <a:p>
            <a:r>
              <a:rPr lang="en-US" dirty="0" smtClean="0"/>
              <a:t>Government Agencies </a:t>
            </a:r>
            <a:endParaRPr lang="en-US" dirty="0"/>
          </a:p>
        </p:txBody>
      </p:sp>
      <p:sp>
        <p:nvSpPr>
          <p:cNvPr id="3" name="Content Placeholder 2"/>
          <p:cNvSpPr>
            <a:spLocks noGrp="1"/>
          </p:cNvSpPr>
          <p:nvPr>
            <p:ph idx="1"/>
          </p:nvPr>
        </p:nvSpPr>
        <p:spPr>
          <a:solidFill>
            <a:schemeClr val="accent1">
              <a:lumMod val="75000"/>
            </a:schemeClr>
          </a:solidFill>
          <a:ln>
            <a:solidFill>
              <a:srgbClr val="000000"/>
            </a:solidFill>
          </a:ln>
        </p:spPr>
        <p:txBody>
          <a:bodyPr/>
          <a:lstStyle/>
          <a:p>
            <a:pPr marL="0" indent="0">
              <a:buNone/>
            </a:pPr>
            <a:r>
              <a:rPr lang="en-US" dirty="0" smtClean="0">
                <a:solidFill>
                  <a:srgbClr val="000000"/>
                </a:solidFill>
              </a:rPr>
              <a:t>2 Examples: </a:t>
            </a:r>
          </a:p>
          <a:p>
            <a:pPr marL="0" indent="0">
              <a:buNone/>
            </a:pPr>
            <a:endParaRPr lang="en-US" sz="1200" dirty="0" smtClean="0">
              <a:solidFill>
                <a:srgbClr val="000000"/>
              </a:solidFill>
            </a:endParaRPr>
          </a:p>
          <a:p>
            <a:r>
              <a:rPr lang="en-US" b="1" u="sng" dirty="0" smtClean="0">
                <a:solidFill>
                  <a:srgbClr val="000000"/>
                </a:solidFill>
              </a:rPr>
              <a:t>American Society for Testing and Materials (ASTM) </a:t>
            </a:r>
          </a:p>
          <a:p>
            <a:endParaRPr lang="en-US" sz="1600" b="1" u="sng" dirty="0" smtClean="0">
              <a:solidFill>
                <a:srgbClr val="000000"/>
              </a:solidFill>
            </a:endParaRPr>
          </a:p>
          <a:p>
            <a:r>
              <a:rPr lang="en-US" b="1" u="sng" dirty="0" smtClean="0">
                <a:solidFill>
                  <a:srgbClr val="000000"/>
                </a:solidFill>
              </a:rPr>
              <a:t>Environment Protection Agency (EPA) </a:t>
            </a:r>
            <a:r>
              <a:rPr lang="en-US" dirty="0" smtClean="0">
                <a:solidFill>
                  <a:srgbClr val="000000"/>
                </a:solidFill>
              </a:rPr>
              <a:t>-  protects human health, air, water, and land.  EPA is responsible for enforcing the environmental law set by congress. </a:t>
            </a:r>
            <a:endParaRPr lang="en-US" dirty="0">
              <a:solidFill>
                <a:srgbClr val="000000"/>
              </a:solidFill>
            </a:endParaRPr>
          </a:p>
        </p:txBody>
      </p:sp>
      <p:pic>
        <p:nvPicPr>
          <p:cNvPr id="5" name="Content Placeholder 4"/>
          <p:cNvPicPr>
            <a:picLocks noGrp="1" noChangeAspect="1"/>
          </p:cNvPicPr>
          <p:nvPr>
            <p:ph idx="13"/>
          </p:nvPr>
        </p:nvPicPr>
        <p:blipFill>
          <a:blip r:embed="rId3"/>
          <a:srcRect l="15197" r="15197"/>
          <a:stretch>
            <a:fillRect/>
          </a:stretch>
        </p:blipFill>
        <p:spPr>
          <a:xfrm>
            <a:off x="7112000" y="1825625"/>
            <a:ext cx="4846035" cy="4727575"/>
          </a:xfrm>
          <a:ln>
            <a:solidFill>
              <a:schemeClr val="tx2"/>
            </a:solidFill>
          </a:ln>
        </p:spPr>
      </p:pic>
      <p:sp>
        <p:nvSpPr>
          <p:cNvPr id="6" name="Rectangle 5"/>
          <p:cNvSpPr/>
          <p:nvPr/>
        </p:nvSpPr>
        <p:spPr>
          <a:xfrm>
            <a:off x="2286000" y="6180295"/>
            <a:ext cx="4707467" cy="461665"/>
          </a:xfrm>
          <a:prstGeom prst="rect">
            <a:avLst/>
          </a:prstGeom>
          <a:solidFill>
            <a:srgbClr val="FFFFFF"/>
          </a:solidFill>
        </p:spPr>
        <p:txBody>
          <a:bodyPr wrap="square">
            <a:spAutoFit/>
          </a:bodyPr>
          <a:lstStyle/>
          <a:p>
            <a:r>
              <a:rPr lang="en-US" sz="1200" dirty="0">
                <a:solidFill>
                  <a:srgbClr val="000000"/>
                </a:solidFill>
              </a:rPr>
              <a:t>http://</a:t>
            </a:r>
            <a:r>
              <a:rPr lang="en-US" sz="1200" dirty="0" err="1">
                <a:solidFill>
                  <a:srgbClr val="000000"/>
                </a:solidFill>
              </a:rPr>
              <a:t>allenwestrepublic.com</a:t>
            </a:r>
            <a:r>
              <a:rPr lang="en-US" sz="1200" dirty="0">
                <a:solidFill>
                  <a:srgbClr val="000000"/>
                </a:solidFill>
              </a:rPr>
              <a:t>/2014/07/09/</a:t>
            </a:r>
            <a:r>
              <a:rPr lang="en-US" sz="1200" dirty="0" err="1">
                <a:solidFill>
                  <a:srgbClr val="000000"/>
                </a:solidFill>
              </a:rPr>
              <a:t>epa</a:t>
            </a:r>
            <a:r>
              <a:rPr lang="en-US" sz="1200" dirty="0">
                <a:solidFill>
                  <a:srgbClr val="000000"/>
                </a:solidFill>
              </a:rPr>
              <a:t>-now-claims-it-can-garnish-wages-without-court-approval/</a:t>
            </a:r>
          </a:p>
        </p:txBody>
      </p:sp>
    </p:spTree>
    <p:extLst>
      <p:ext uri="{BB962C8B-B14F-4D97-AF65-F5344CB8AC3E}">
        <p14:creationId xmlns:p14="http://schemas.microsoft.com/office/powerpoint/2010/main" val="178665869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575957"/>
          </a:solidFill>
        </p:spPr>
        <p:txBody>
          <a:bodyPr/>
          <a:lstStyle/>
          <a:p>
            <a:r>
              <a:rPr lang="en-US" dirty="0" smtClean="0"/>
              <a:t>Pollution</a:t>
            </a:r>
            <a:endParaRPr lang="en-US" dirty="0"/>
          </a:p>
        </p:txBody>
      </p:sp>
      <p:sp>
        <p:nvSpPr>
          <p:cNvPr id="3" name="Content Placeholder 2"/>
          <p:cNvSpPr>
            <a:spLocks noGrp="1"/>
          </p:cNvSpPr>
          <p:nvPr>
            <p:ph idx="1"/>
          </p:nvPr>
        </p:nvSpPr>
        <p:spPr>
          <a:xfrm>
            <a:off x="838200" y="1825625"/>
            <a:ext cx="6273800" cy="4863042"/>
          </a:xfrm>
          <a:solidFill>
            <a:schemeClr val="accent6">
              <a:lumMod val="20000"/>
              <a:lumOff val="80000"/>
            </a:schemeClr>
          </a:solidFill>
          <a:ln>
            <a:solidFill>
              <a:srgbClr val="000000"/>
            </a:solidFill>
          </a:ln>
        </p:spPr>
        <p:txBody>
          <a:bodyPr>
            <a:normAutofit fontScale="85000" lnSpcReduction="20000"/>
          </a:bodyPr>
          <a:lstStyle/>
          <a:p>
            <a:r>
              <a:rPr lang="en-US" b="1" u="sng" dirty="0" smtClean="0">
                <a:solidFill>
                  <a:srgbClr val="000000"/>
                </a:solidFill>
              </a:rPr>
              <a:t>Pollution</a:t>
            </a:r>
            <a:r>
              <a:rPr lang="en-US" dirty="0" smtClean="0">
                <a:solidFill>
                  <a:srgbClr val="000000"/>
                </a:solidFill>
              </a:rPr>
              <a:t> is the introduction of harmful substances or products into the environment. </a:t>
            </a:r>
          </a:p>
          <a:p>
            <a:pPr>
              <a:buFontTx/>
              <a:buChar char="-"/>
            </a:pPr>
            <a:r>
              <a:rPr lang="en-US" b="1" u="sng" dirty="0" smtClean="0">
                <a:solidFill>
                  <a:srgbClr val="000000"/>
                </a:solidFill>
              </a:rPr>
              <a:t>O</a:t>
            </a:r>
            <a:r>
              <a:rPr lang="is-IS" b="1" u="sng" dirty="0" smtClean="0">
                <a:solidFill>
                  <a:srgbClr val="000000"/>
                </a:solidFill>
              </a:rPr>
              <a:t>zone</a:t>
            </a:r>
            <a:r>
              <a:rPr lang="is-IS" dirty="0" smtClean="0">
                <a:solidFill>
                  <a:srgbClr val="000000"/>
                </a:solidFill>
              </a:rPr>
              <a:t>: 3 oxygen molecules make an ozone molecule (O</a:t>
            </a:r>
            <a:r>
              <a:rPr lang="is-IS" baseline="-25000" dirty="0" smtClean="0">
                <a:solidFill>
                  <a:srgbClr val="000000"/>
                </a:solidFill>
              </a:rPr>
              <a:t>3</a:t>
            </a:r>
            <a:r>
              <a:rPr lang="is-IS" dirty="0" smtClean="0">
                <a:solidFill>
                  <a:srgbClr val="000000"/>
                </a:solidFill>
              </a:rPr>
              <a:t>)- Makes up a thin layer of atmosphere about 20 miles above Earth. It acts like a sunscreen for the earth. When it the ozone is damaged then we are at risk of increased UV radiation exposure. </a:t>
            </a:r>
          </a:p>
          <a:p>
            <a:pPr>
              <a:buFontTx/>
              <a:buChar char="-"/>
            </a:pPr>
            <a:r>
              <a:rPr lang="is-IS" b="1" u="sng" dirty="0" smtClean="0">
                <a:solidFill>
                  <a:srgbClr val="FF0000"/>
                </a:solidFill>
              </a:rPr>
              <a:t>Global Warming</a:t>
            </a:r>
            <a:r>
              <a:rPr lang="is-IS" dirty="0" smtClean="0">
                <a:solidFill>
                  <a:srgbClr val="000000"/>
                </a:solidFill>
              </a:rPr>
              <a:t>: CO2 is not normally pollutant. But it is a greenhouse gas and contributes to the Greenhouse Effect. </a:t>
            </a:r>
          </a:p>
          <a:p>
            <a:pPr>
              <a:buFontTx/>
              <a:buChar char="-"/>
            </a:pPr>
            <a:r>
              <a:rPr lang="is-IS" b="1" u="sng" dirty="0" smtClean="0">
                <a:solidFill>
                  <a:srgbClr val="000000"/>
                </a:solidFill>
              </a:rPr>
              <a:t>Acid Rain: </a:t>
            </a:r>
            <a:r>
              <a:rPr lang="is-IS" dirty="0" smtClean="0">
                <a:solidFill>
                  <a:srgbClr val="000000"/>
                </a:solidFill>
              </a:rPr>
              <a:t>the burning of fossil fuels releases oxides of sulfer and nitrogen. These can react with water within the atmosphere. This forms corrosive acids that can damage the environment, like damaging trees. These acids fall with the rain. </a:t>
            </a:r>
            <a:endParaRPr lang="en-US" dirty="0">
              <a:solidFill>
                <a:srgbClr val="000000"/>
              </a:solidFill>
            </a:endParaRPr>
          </a:p>
        </p:txBody>
      </p:sp>
      <p:pic>
        <p:nvPicPr>
          <p:cNvPr id="6" name="Content Placeholder 5"/>
          <p:cNvPicPr>
            <a:picLocks noGrp="1" noChangeAspect="1"/>
          </p:cNvPicPr>
          <p:nvPr>
            <p:ph idx="13"/>
          </p:nvPr>
        </p:nvPicPr>
        <p:blipFill>
          <a:blip r:embed="rId3"/>
          <a:srcRect l="14322" r="14322"/>
          <a:stretch>
            <a:fillRect/>
          </a:stretch>
        </p:blipFill>
        <p:spPr>
          <a:xfrm>
            <a:off x="7112000" y="1825625"/>
            <a:ext cx="5038746" cy="4863041"/>
          </a:xfrm>
          <a:ln>
            <a:solidFill>
              <a:srgbClr val="000000"/>
            </a:solidFill>
          </a:ln>
        </p:spPr>
      </p:pic>
      <p:sp>
        <p:nvSpPr>
          <p:cNvPr id="5" name="Rectangle 4"/>
          <p:cNvSpPr/>
          <p:nvPr/>
        </p:nvSpPr>
        <p:spPr>
          <a:xfrm>
            <a:off x="3048000" y="2828836"/>
            <a:ext cx="6096000" cy="369332"/>
          </a:xfrm>
          <a:prstGeom prst="rect">
            <a:avLst/>
          </a:prstGeom>
        </p:spPr>
        <p:txBody>
          <a:bodyPr>
            <a:spAutoFit/>
          </a:bodyPr>
          <a:lstStyle/>
          <a:p>
            <a:r>
              <a:rPr lang="en-US" dirty="0"/>
              <a:t> </a:t>
            </a:r>
            <a:endParaRPr lang="en-US" dirty="0">
              <a:solidFill>
                <a:srgbClr val="000000"/>
              </a:solidFill>
            </a:endParaRPr>
          </a:p>
        </p:txBody>
      </p:sp>
    </p:spTree>
    <p:extLst>
      <p:ext uri="{BB962C8B-B14F-4D97-AF65-F5344CB8AC3E}">
        <p14:creationId xmlns:p14="http://schemas.microsoft.com/office/powerpoint/2010/main" val="205559225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575957"/>
          </a:solidFill>
        </p:spPr>
        <p:txBody>
          <a:bodyPr/>
          <a:lstStyle/>
          <a:p>
            <a:r>
              <a:rPr lang="en-US" dirty="0" smtClean="0"/>
              <a:t>Effects on the Environment </a:t>
            </a:r>
            <a:endParaRPr lang="en-US" dirty="0"/>
          </a:p>
        </p:txBody>
      </p:sp>
      <p:sp>
        <p:nvSpPr>
          <p:cNvPr id="3" name="Content Placeholder 2"/>
          <p:cNvSpPr>
            <a:spLocks noGrp="1"/>
          </p:cNvSpPr>
          <p:nvPr>
            <p:ph idx="1"/>
          </p:nvPr>
        </p:nvSpPr>
        <p:spPr>
          <a:xfrm>
            <a:off x="448734" y="1825625"/>
            <a:ext cx="6273800" cy="4351338"/>
          </a:xfrm>
          <a:solidFill>
            <a:schemeClr val="accent3">
              <a:lumMod val="60000"/>
              <a:lumOff val="40000"/>
            </a:schemeClr>
          </a:solidFill>
          <a:ln>
            <a:solidFill>
              <a:srgbClr val="000000"/>
            </a:solidFill>
          </a:ln>
        </p:spPr>
        <p:txBody>
          <a:bodyPr>
            <a:normAutofit lnSpcReduction="10000"/>
          </a:bodyPr>
          <a:lstStyle/>
          <a:p>
            <a:pPr marL="0" indent="0">
              <a:buNone/>
            </a:pPr>
            <a:r>
              <a:rPr lang="en-US" sz="3600" b="1" u="sng" dirty="0" smtClean="0">
                <a:solidFill>
                  <a:srgbClr val="000000"/>
                </a:solidFill>
              </a:rPr>
              <a:t>Sulfur from burning coal:</a:t>
            </a:r>
          </a:p>
          <a:p>
            <a:r>
              <a:rPr lang="en-US" sz="3600" dirty="0" smtClean="0">
                <a:solidFill>
                  <a:srgbClr val="000000"/>
                </a:solidFill>
              </a:rPr>
              <a:t>Burning coal can produce many pollutant gases. </a:t>
            </a:r>
            <a:endParaRPr lang="en-US" sz="3600" dirty="0">
              <a:solidFill>
                <a:srgbClr val="000000"/>
              </a:solidFill>
            </a:endParaRPr>
          </a:p>
          <a:p>
            <a:r>
              <a:rPr lang="en-US" sz="3600" dirty="0" smtClean="0">
                <a:solidFill>
                  <a:srgbClr val="000000"/>
                </a:solidFill>
              </a:rPr>
              <a:t>One example is </a:t>
            </a:r>
            <a:r>
              <a:rPr lang="en-US" sz="3600" dirty="0">
                <a:solidFill>
                  <a:srgbClr val="000000"/>
                </a:solidFill>
              </a:rPr>
              <a:t>s</a:t>
            </a:r>
            <a:r>
              <a:rPr lang="en-US" sz="3600" dirty="0" smtClean="0">
                <a:solidFill>
                  <a:srgbClr val="000000"/>
                </a:solidFill>
              </a:rPr>
              <a:t>ulfur dioxide (SO</a:t>
            </a:r>
            <a:r>
              <a:rPr lang="en-US" sz="3600" baseline="-25000" dirty="0" smtClean="0">
                <a:solidFill>
                  <a:srgbClr val="000000"/>
                </a:solidFill>
              </a:rPr>
              <a:t>2</a:t>
            </a:r>
            <a:r>
              <a:rPr lang="en-US" sz="3600" dirty="0" smtClean="0">
                <a:solidFill>
                  <a:srgbClr val="000000"/>
                </a:solidFill>
              </a:rPr>
              <a:t>)</a:t>
            </a:r>
          </a:p>
          <a:p>
            <a:r>
              <a:rPr lang="en-US" sz="3600" dirty="0" smtClean="0">
                <a:solidFill>
                  <a:srgbClr val="000000"/>
                </a:solidFill>
              </a:rPr>
              <a:t>Coal-fired power plants is a huge contributor to global warming. </a:t>
            </a:r>
            <a:endParaRPr lang="en-US" sz="3600" dirty="0" smtClean="0">
              <a:solidFill>
                <a:srgbClr val="000000"/>
              </a:solidFill>
            </a:endParaRPr>
          </a:p>
          <a:p>
            <a:endParaRPr lang="en-US" dirty="0" smtClean="0">
              <a:solidFill>
                <a:srgbClr val="000000"/>
              </a:solidFill>
            </a:endParaRPr>
          </a:p>
        </p:txBody>
      </p:sp>
      <p:pic>
        <p:nvPicPr>
          <p:cNvPr id="6" name="Content Placeholder 5"/>
          <p:cNvPicPr>
            <a:picLocks noGrp="1" noChangeAspect="1"/>
          </p:cNvPicPr>
          <p:nvPr>
            <p:ph idx="13"/>
          </p:nvPr>
        </p:nvPicPr>
        <p:blipFill>
          <a:blip r:embed="rId3"/>
          <a:srcRect l="12945" r="12945"/>
          <a:stretch>
            <a:fillRect/>
          </a:stretch>
        </p:blipFill>
        <p:spPr>
          <a:xfrm>
            <a:off x="6722534" y="1825625"/>
            <a:ext cx="5283904" cy="4744508"/>
          </a:xfrm>
          <a:ln>
            <a:solidFill>
              <a:srgbClr val="000000"/>
            </a:solidFill>
          </a:ln>
        </p:spPr>
      </p:pic>
      <p:sp>
        <p:nvSpPr>
          <p:cNvPr id="7" name="Rectangle 6"/>
          <p:cNvSpPr/>
          <p:nvPr/>
        </p:nvSpPr>
        <p:spPr>
          <a:xfrm>
            <a:off x="3572934" y="6176963"/>
            <a:ext cx="3149600" cy="461665"/>
          </a:xfrm>
          <a:prstGeom prst="rect">
            <a:avLst/>
          </a:prstGeom>
          <a:solidFill>
            <a:schemeClr val="tx1"/>
          </a:solidFill>
        </p:spPr>
        <p:txBody>
          <a:bodyPr wrap="square">
            <a:spAutoFit/>
          </a:bodyPr>
          <a:lstStyle/>
          <a:p>
            <a:r>
              <a:rPr lang="en-US" sz="1200" dirty="0">
                <a:solidFill>
                  <a:srgbClr val="000000"/>
                </a:solidFill>
              </a:rPr>
              <a:t>http://</a:t>
            </a:r>
            <a:r>
              <a:rPr lang="en-US" sz="1200" dirty="0" err="1">
                <a:solidFill>
                  <a:srgbClr val="000000"/>
                </a:solidFill>
              </a:rPr>
              <a:t>www.alexmaclean.com</a:t>
            </a:r>
            <a:r>
              <a:rPr lang="en-US" sz="1200" dirty="0">
                <a:solidFill>
                  <a:srgbClr val="000000"/>
                </a:solidFill>
              </a:rPr>
              <a:t>/books/look-at-the-land/Land_LS_2610_27</a:t>
            </a:r>
          </a:p>
        </p:txBody>
      </p:sp>
    </p:spTree>
    <p:extLst>
      <p:ext uri="{BB962C8B-B14F-4D97-AF65-F5344CB8AC3E}">
        <p14:creationId xmlns:p14="http://schemas.microsoft.com/office/powerpoint/2010/main" val="151775116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575957"/>
          </a:solidFill>
        </p:spPr>
        <p:txBody>
          <a:bodyPr/>
          <a:lstStyle/>
          <a:p>
            <a:r>
              <a:rPr lang="en-US" dirty="0" smtClean="0"/>
              <a:t>Fertilizer and Laundry Detergents  </a:t>
            </a:r>
            <a:endParaRPr lang="en-US" dirty="0"/>
          </a:p>
        </p:txBody>
      </p:sp>
      <p:sp>
        <p:nvSpPr>
          <p:cNvPr id="3" name="Content Placeholder 2"/>
          <p:cNvSpPr>
            <a:spLocks noGrp="1"/>
          </p:cNvSpPr>
          <p:nvPr>
            <p:ph idx="1"/>
          </p:nvPr>
        </p:nvSpPr>
        <p:spPr>
          <a:xfrm>
            <a:off x="838200" y="1825625"/>
            <a:ext cx="5012266" cy="3323988"/>
          </a:xfrm>
          <a:solidFill>
            <a:schemeClr val="accent3">
              <a:lumMod val="40000"/>
              <a:lumOff val="60000"/>
            </a:schemeClr>
          </a:solidFill>
          <a:ln>
            <a:solidFill>
              <a:srgbClr val="000000"/>
            </a:solidFill>
          </a:ln>
        </p:spPr>
        <p:txBody>
          <a:bodyPr>
            <a:noAutofit/>
          </a:bodyPr>
          <a:lstStyle/>
          <a:p>
            <a:pPr marL="0" indent="0">
              <a:buNone/>
            </a:pPr>
            <a:r>
              <a:rPr lang="en-US" sz="2900" u="sng" dirty="0" smtClean="0">
                <a:solidFill>
                  <a:srgbClr val="000000"/>
                </a:solidFill>
              </a:rPr>
              <a:t>The phosphates in fertilizer is used by the plants for: </a:t>
            </a:r>
          </a:p>
          <a:p>
            <a:pPr>
              <a:buFontTx/>
              <a:buChar char="-"/>
            </a:pPr>
            <a:r>
              <a:rPr lang="en-US" sz="2900" dirty="0" smtClean="0">
                <a:solidFill>
                  <a:srgbClr val="000000"/>
                </a:solidFill>
              </a:rPr>
              <a:t>nucleic acids (DNA!), </a:t>
            </a:r>
          </a:p>
          <a:p>
            <a:pPr>
              <a:buFontTx/>
              <a:buChar char="-"/>
            </a:pPr>
            <a:r>
              <a:rPr lang="en-US" sz="2900" dirty="0" smtClean="0">
                <a:solidFill>
                  <a:srgbClr val="000000"/>
                </a:solidFill>
              </a:rPr>
              <a:t>proteins, </a:t>
            </a:r>
          </a:p>
          <a:p>
            <a:pPr>
              <a:buFontTx/>
              <a:buChar char="-"/>
            </a:pPr>
            <a:r>
              <a:rPr lang="en-US" sz="2900" dirty="0" smtClean="0">
                <a:solidFill>
                  <a:srgbClr val="000000"/>
                </a:solidFill>
              </a:rPr>
              <a:t>energy (in the form of ATP) </a:t>
            </a:r>
            <a:r>
              <a:rPr lang="en-US" sz="2900" dirty="0" smtClean="0">
                <a:solidFill>
                  <a:srgbClr val="000000"/>
                </a:solidFill>
              </a:rPr>
              <a:t> </a:t>
            </a:r>
          </a:p>
          <a:p>
            <a:pPr>
              <a:buFontTx/>
              <a:buChar char="-"/>
            </a:pPr>
            <a:r>
              <a:rPr lang="en-US" sz="2900" dirty="0" smtClean="0">
                <a:solidFill>
                  <a:srgbClr val="000000"/>
                </a:solidFill>
              </a:rPr>
              <a:t>Cellulose (a building block to maintain structure for plants) </a:t>
            </a:r>
            <a:endParaRPr lang="en-US" sz="2900" dirty="0">
              <a:solidFill>
                <a:srgbClr val="000000"/>
              </a:solidFill>
            </a:endParaRPr>
          </a:p>
        </p:txBody>
      </p:sp>
      <p:sp>
        <p:nvSpPr>
          <p:cNvPr id="4" name="Content Placeholder 3"/>
          <p:cNvSpPr>
            <a:spLocks noGrp="1"/>
          </p:cNvSpPr>
          <p:nvPr>
            <p:ph idx="13"/>
          </p:nvPr>
        </p:nvSpPr>
        <p:spPr>
          <a:xfrm>
            <a:off x="5841999" y="5164948"/>
            <a:ext cx="5503334" cy="1077218"/>
          </a:xfrm>
          <a:solidFill>
            <a:schemeClr val="accent1"/>
          </a:solidFill>
          <a:ln>
            <a:solidFill>
              <a:srgbClr val="000000"/>
            </a:solidFill>
          </a:ln>
        </p:spPr>
        <p:txBody>
          <a:bodyPr>
            <a:normAutofit/>
          </a:bodyPr>
          <a:lstStyle/>
          <a:p>
            <a:pPr marL="0" indent="0">
              <a:buNone/>
            </a:pPr>
            <a:r>
              <a:rPr lang="en-US" sz="3200" dirty="0" smtClean="0">
                <a:solidFill>
                  <a:srgbClr val="000000"/>
                </a:solidFill>
              </a:rPr>
              <a:t>Discussion: Why has phosphates been removed from detergents? </a:t>
            </a:r>
            <a:endParaRPr lang="en-US" sz="3200" dirty="0">
              <a:solidFill>
                <a:srgbClr val="000000"/>
              </a:solidFill>
            </a:endParaRPr>
          </a:p>
        </p:txBody>
      </p:sp>
      <p:sp>
        <p:nvSpPr>
          <p:cNvPr id="5" name="TextBox 4"/>
          <p:cNvSpPr txBox="1"/>
          <p:nvPr/>
        </p:nvSpPr>
        <p:spPr>
          <a:xfrm>
            <a:off x="5850466" y="1840961"/>
            <a:ext cx="5503334" cy="3323987"/>
          </a:xfrm>
          <a:prstGeom prst="rect">
            <a:avLst/>
          </a:prstGeom>
          <a:solidFill>
            <a:schemeClr val="accent1">
              <a:lumMod val="40000"/>
              <a:lumOff val="60000"/>
            </a:schemeClr>
          </a:solidFill>
          <a:ln>
            <a:solidFill>
              <a:schemeClr val="tx2"/>
            </a:solidFill>
          </a:ln>
        </p:spPr>
        <p:txBody>
          <a:bodyPr wrap="square" rtlCol="0">
            <a:spAutoFit/>
          </a:bodyPr>
          <a:lstStyle/>
          <a:p>
            <a:r>
              <a:rPr lang="en-US" sz="3000" u="sng" dirty="0" smtClean="0">
                <a:solidFill>
                  <a:schemeClr val="tx2"/>
                </a:solidFill>
              </a:rPr>
              <a:t>Phosphates are also used in in laundry detergent for: </a:t>
            </a:r>
          </a:p>
          <a:p>
            <a:endParaRPr lang="en-US" sz="1400" u="sng" dirty="0" smtClean="0">
              <a:solidFill>
                <a:schemeClr val="tx2"/>
              </a:solidFill>
            </a:endParaRPr>
          </a:p>
          <a:p>
            <a:pPr marL="457200" indent="-457200">
              <a:buFontTx/>
              <a:buChar char="-"/>
            </a:pPr>
            <a:r>
              <a:rPr lang="en-US" sz="3000" dirty="0" smtClean="0">
                <a:solidFill>
                  <a:schemeClr val="tx2"/>
                </a:solidFill>
              </a:rPr>
              <a:t>Preventing “hardness of water”</a:t>
            </a:r>
          </a:p>
          <a:p>
            <a:pPr marL="457200" indent="-457200">
              <a:buFontTx/>
              <a:buChar char="-"/>
            </a:pPr>
            <a:r>
              <a:rPr lang="en-US" sz="3000" dirty="0" smtClean="0">
                <a:solidFill>
                  <a:schemeClr val="tx2"/>
                </a:solidFill>
              </a:rPr>
              <a:t>So it is a water softener </a:t>
            </a:r>
          </a:p>
          <a:p>
            <a:pPr marL="457200" indent="-457200">
              <a:buFontTx/>
              <a:buChar char="-"/>
            </a:pPr>
            <a:r>
              <a:rPr lang="en-US" sz="3000" dirty="0" smtClean="0">
                <a:solidFill>
                  <a:schemeClr val="tx2"/>
                </a:solidFill>
              </a:rPr>
              <a:t>Low cost </a:t>
            </a:r>
          </a:p>
          <a:p>
            <a:pPr marL="457200" indent="-457200">
              <a:buFontTx/>
              <a:buChar char="-"/>
            </a:pPr>
            <a:r>
              <a:rPr lang="en-US" sz="3000" dirty="0" smtClean="0">
                <a:solidFill>
                  <a:schemeClr val="tx2"/>
                </a:solidFill>
              </a:rPr>
              <a:t>Low toxicity</a:t>
            </a:r>
          </a:p>
          <a:p>
            <a:endParaRPr lang="en-US" sz="1600" dirty="0" smtClean="0">
              <a:solidFill>
                <a:schemeClr val="tx2"/>
              </a:solidFill>
            </a:endParaRPr>
          </a:p>
        </p:txBody>
      </p:sp>
      <p:sp>
        <p:nvSpPr>
          <p:cNvPr id="6" name="TextBox 5"/>
          <p:cNvSpPr txBox="1"/>
          <p:nvPr/>
        </p:nvSpPr>
        <p:spPr>
          <a:xfrm>
            <a:off x="838200" y="5164948"/>
            <a:ext cx="5012266" cy="1077218"/>
          </a:xfrm>
          <a:prstGeom prst="rect">
            <a:avLst/>
          </a:prstGeom>
          <a:solidFill>
            <a:schemeClr val="accent3"/>
          </a:solidFill>
          <a:ln>
            <a:solidFill>
              <a:srgbClr val="000000"/>
            </a:solidFill>
          </a:ln>
        </p:spPr>
        <p:txBody>
          <a:bodyPr wrap="square" rtlCol="0">
            <a:spAutoFit/>
          </a:bodyPr>
          <a:lstStyle/>
          <a:p>
            <a:r>
              <a:rPr lang="en-US" sz="3200" dirty="0" smtClean="0">
                <a:solidFill>
                  <a:srgbClr val="000000"/>
                </a:solidFill>
              </a:rPr>
              <a:t>Discussion: How does this affect the environment? </a:t>
            </a:r>
            <a:endParaRPr lang="en-US" sz="3200" dirty="0">
              <a:solidFill>
                <a:srgbClr val="000000"/>
              </a:solidFill>
            </a:endParaRPr>
          </a:p>
        </p:txBody>
      </p:sp>
    </p:spTree>
    <p:extLst>
      <p:ext uri="{BB962C8B-B14F-4D97-AF65-F5344CB8AC3E}">
        <p14:creationId xmlns:p14="http://schemas.microsoft.com/office/powerpoint/2010/main" val="221548438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12267" y="829732"/>
            <a:ext cx="7061200" cy="4430903"/>
          </a:xfrm>
          <a:prstGeom prst="rect">
            <a:avLst/>
          </a:prstGeom>
          <a:ln>
            <a:solidFill>
              <a:srgbClr val="000000"/>
            </a:solidFill>
          </a:ln>
        </p:spPr>
      </p:pic>
      <p:sp>
        <p:nvSpPr>
          <p:cNvPr id="3" name="TextBox 2"/>
          <p:cNvSpPr txBox="1"/>
          <p:nvPr/>
        </p:nvSpPr>
        <p:spPr>
          <a:xfrm>
            <a:off x="6858000" y="5260635"/>
            <a:ext cx="5215467" cy="430887"/>
          </a:xfrm>
          <a:prstGeom prst="rect">
            <a:avLst/>
          </a:prstGeom>
          <a:solidFill>
            <a:schemeClr val="tx1"/>
          </a:solidFill>
          <a:ln>
            <a:solidFill>
              <a:srgbClr val="000000"/>
            </a:solidFill>
          </a:ln>
        </p:spPr>
        <p:txBody>
          <a:bodyPr wrap="square" rtlCol="0">
            <a:spAutoFit/>
          </a:bodyPr>
          <a:lstStyle/>
          <a:p>
            <a:r>
              <a:rPr lang="en-US" sz="1100" dirty="0">
                <a:solidFill>
                  <a:srgbClr val="000000"/>
                </a:solidFill>
              </a:rPr>
              <a:t>http://</a:t>
            </a:r>
            <a:r>
              <a:rPr lang="en-US" sz="1100" dirty="0" err="1">
                <a:solidFill>
                  <a:srgbClr val="000000"/>
                </a:solidFill>
              </a:rPr>
              <a:t>www.macalester.edu</a:t>
            </a:r>
            <a:r>
              <a:rPr lang="en-US" sz="1100" dirty="0">
                <a:solidFill>
                  <a:srgbClr val="000000"/>
                </a:solidFill>
              </a:rPr>
              <a:t>/academics/</a:t>
            </a:r>
            <a:r>
              <a:rPr lang="en-US" sz="1100" dirty="0" err="1">
                <a:solidFill>
                  <a:srgbClr val="000000"/>
                </a:solidFill>
              </a:rPr>
              <a:t>environmentalstudies</a:t>
            </a:r>
            <a:r>
              <a:rPr lang="en-US" sz="1100" dirty="0">
                <a:solidFill>
                  <a:srgbClr val="000000"/>
                </a:solidFill>
              </a:rPr>
              <a:t>/</a:t>
            </a:r>
            <a:r>
              <a:rPr lang="en-US" sz="1100" dirty="0" err="1">
                <a:solidFill>
                  <a:srgbClr val="000000"/>
                </a:solidFill>
              </a:rPr>
              <a:t>threerivers</a:t>
            </a:r>
            <a:r>
              <a:rPr lang="en-US" sz="1100" dirty="0">
                <a:solidFill>
                  <a:srgbClr val="000000"/>
                </a:solidFill>
              </a:rPr>
              <a:t>/</a:t>
            </a:r>
            <a:r>
              <a:rPr lang="en-US" sz="1100" dirty="0" err="1">
                <a:solidFill>
                  <a:srgbClr val="000000"/>
                </a:solidFill>
              </a:rPr>
              <a:t>studentprojects</a:t>
            </a:r>
            <a:r>
              <a:rPr lang="en-US" sz="1100" dirty="0">
                <a:solidFill>
                  <a:srgbClr val="000000"/>
                </a:solidFill>
              </a:rPr>
              <a:t>/ENVI_133_Spr_08/Phosphorus/Phosphorus%20Effects%20Webpage.html</a:t>
            </a:r>
          </a:p>
        </p:txBody>
      </p:sp>
      <p:pic>
        <p:nvPicPr>
          <p:cNvPr id="4" name="Picture 3"/>
          <p:cNvPicPr>
            <a:picLocks noChangeAspect="1"/>
          </p:cNvPicPr>
          <p:nvPr/>
        </p:nvPicPr>
        <p:blipFill>
          <a:blip r:embed="rId3"/>
          <a:stretch>
            <a:fillRect/>
          </a:stretch>
        </p:blipFill>
        <p:spPr>
          <a:xfrm>
            <a:off x="469899" y="580198"/>
            <a:ext cx="4169833" cy="2417090"/>
          </a:xfrm>
          <a:prstGeom prst="rect">
            <a:avLst/>
          </a:prstGeom>
          <a:ln>
            <a:solidFill>
              <a:srgbClr val="000000"/>
            </a:solidFill>
          </a:ln>
        </p:spPr>
      </p:pic>
      <p:pic>
        <p:nvPicPr>
          <p:cNvPr id="5" name="Picture 4"/>
          <p:cNvPicPr>
            <a:picLocks noChangeAspect="1"/>
          </p:cNvPicPr>
          <p:nvPr/>
        </p:nvPicPr>
        <p:blipFill>
          <a:blip r:embed="rId4"/>
          <a:stretch>
            <a:fillRect/>
          </a:stretch>
        </p:blipFill>
        <p:spPr>
          <a:xfrm>
            <a:off x="740834" y="3032673"/>
            <a:ext cx="3577168" cy="3363662"/>
          </a:xfrm>
          <a:prstGeom prst="rect">
            <a:avLst/>
          </a:prstGeom>
          <a:ln>
            <a:solidFill>
              <a:srgbClr val="000000"/>
            </a:solidFill>
          </a:ln>
        </p:spPr>
      </p:pic>
      <p:sp>
        <p:nvSpPr>
          <p:cNvPr id="6" name="Rectangle 5"/>
          <p:cNvSpPr/>
          <p:nvPr/>
        </p:nvSpPr>
        <p:spPr>
          <a:xfrm>
            <a:off x="740834" y="6396335"/>
            <a:ext cx="3577168" cy="461665"/>
          </a:xfrm>
          <a:prstGeom prst="rect">
            <a:avLst/>
          </a:prstGeom>
          <a:solidFill>
            <a:srgbClr val="FFFFFF"/>
          </a:solidFill>
        </p:spPr>
        <p:txBody>
          <a:bodyPr wrap="square">
            <a:spAutoFit/>
          </a:bodyPr>
          <a:lstStyle/>
          <a:p>
            <a:r>
              <a:rPr lang="en-US" sz="1200" dirty="0">
                <a:solidFill>
                  <a:srgbClr val="000000"/>
                </a:solidFill>
              </a:rPr>
              <a:t>http://</a:t>
            </a:r>
            <a:r>
              <a:rPr lang="en-US" sz="1200" dirty="0" err="1">
                <a:solidFill>
                  <a:srgbClr val="000000"/>
                </a:solidFill>
              </a:rPr>
              <a:t>www.kings</a:t>
            </a:r>
            <a:r>
              <a:rPr lang="en-US" sz="1200" dirty="0">
                <a:solidFill>
                  <a:srgbClr val="000000"/>
                </a:solidFill>
              </a:rPr>
              <a:t>-gate-</a:t>
            </a:r>
            <a:r>
              <a:rPr lang="en-US" sz="1200" dirty="0" err="1">
                <a:solidFill>
                  <a:srgbClr val="000000"/>
                </a:solidFill>
              </a:rPr>
              <a:t>west.com</a:t>
            </a:r>
            <a:r>
              <a:rPr lang="en-US" sz="1200" dirty="0">
                <a:solidFill>
                  <a:srgbClr val="000000"/>
                </a:solidFill>
              </a:rPr>
              <a:t>/2011/05/use-he-liquid-laundry-detergent-in-</a:t>
            </a:r>
            <a:r>
              <a:rPr lang="en-US" sz="1200" dirty="0" err="1">
                <a:solidFill>
                  <a:srgbClr val="000000"/>
                </a:solidFill>
              </a:rPr>
              <a:t>new.html</a:t>
            </a:r>
            <a:endParaRPr lang="en-US" sz="1200" dirty="0">
              <a:solidFill>
                <a:srgbClr val="000000"/>
              </a:solidFill>
            </a:endParaRPr>
          </a:p>
        </p:txBody>
      </p:sp>
      <p:sp>
        <p:nvSpPr>
          <p:cNvPr id="7" name="Rectangle 6"/>
          <p:cNvSpPr/>
          <p:nvPr/>
        </p:nvSpPr>
        <p:spPr>
          <a:xfrm>
            <a:off x="469899" y="118533"/>
            <a:ext cx="4169833" cy="461665"/>
          </a:xfrm>
          <a:prstGeom prst="rect">
            <a:avLst/>
          </a:prstGeom>
          <a:solidFill>
            <a:srgbClr val="FFFFFF"/>
          </a:solidFill>
        </p:spPr>
        <p:txBody>
          <a:bodyPr wrap="square">
            <a:spAutoFit/>
          </a:bodyPr>
          <a:lstStyle/>
          <a:p>
            <a:r>
              <a:rPr lang="en-US" sz="1200" dirty="0">
                <a:solidFill>
                  <a:srgbClr val="000000"/>
                </a:solidFill>
              </a:rPr>
              <a:t>http://</a:t>
            </a:r>
            <a:r>
              <a:rPr lang="en-US" sz="1200" dirty="0" err="1">
                <a:solidFill>
                  <a:srgbClr val="000000"/>
                </a:solidFill>
              </a:rPr>
              <a:t>www.kings</a:t>
            </a:r>
            <a:r>
              <a:rPr lang="en-US" sz="1200" dirty="0">
                <a:solidFill>
                  <a:srgbClr val="000000"/>
                </a:solidFill>
              </a:rPr>
              <a:t>-gate-</a:t>
            </a:r>
            <a:r>
              <a:rPr lang="en-US" sz="1200" dirty="0" err="1">
                <a:solidFill>
                  <a:srgbClr val="000000"/>
                </a:solidFill>
              </a:rPr>
              <a:t>west.com</a:t>
            </a:r>
            <a:r>
              <a:rPr lang="en-US" sz="1200" dirty="0">
                <a:solidFill>
                  <a:srgbClr val="000000"/>
                </a:solidFill>
              </a:rPr>
              <a:t>/2011/05/use-he-liquid-laundry-detergent-in-</a:t>
            </a:r>
            <a:r>
              <a:rPr lang="en-US" sz="1200" dirty="0" err="1">
                <a:solidFill>
                  <a:srgbClr val="000000"/>
                </a:solidFill>
              </a:rPr>
              <a:t>new.html</a:t>
            </a:r>
            <a:endParaRPr lang="en-US" sz="1200" dirty="0">
              <a:solidFill>
                <a:srgbClr val="000000"/>
              </a:solidFill>
            </a:endParaRPr>
          </a:p>
        </p:txBody>
      </p:sp>
    </p:spTree>
    <p:extLst>
      <p:ext uri="{BB962C8B-B14F-4D97-AF65-F5344CB8AC3E}">
        <p14:creationId xmlns:p14="http://schemas.microsoft.com/office/powerpoint/2010/main" val="4286823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TO THE LABORATORY! </a:t>
            </a:r>
            <a:endParaRPr lang="en-US" dirty="0"/>
          </a:p>
        </p:txBody>
      </p:sp>
      <p:pic>
        <p:nvPicPr>
          <p:cNvPr id="3" name="Picture 2"/>
          <p:cNvPicPr>
            <a:picLocks noChangeAspect="1"/>
          </p:cNvPicPr>
          <p:nvPr/>
        </p:nvPicPr>
        <p:blipFill>
          <a:blip r:embed="rId3"/>
          <a:stretch>
            <a:fillRect/>
          </a:stretch>
        </p:blipFill>
        <p:spPr>
          <a:xfrm>
            <a:off x="3302000" y="2197100"/>
            <a:ext cx="5346700" cy="4004864"/>
          </a:xfrm>
          <a:prstGeom prst="rect">
            <a:avLst/>
          </a:prstGeom>
        </p:spPr>
      </p:pic>
    </p:spTree>
    <p:extLst>
      <p:ext uri="{BB962C8B-B14F-4D97-AF65-F5344CB8AC3E}">
        <p14:creationId xmlns:p14="http://schemas.microsoft.com/office/powerpoint/2010/main" val="202244015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lstStyle/>
          <a:p>
            <a:pPr algn="ctr"/>
            <a:r>
              <a:rPr lang="en-US" dirty="0" smtClean="0"/>
              <a:t>The Building Blocks of Life</a:t>
            </a:r>
            <a:endParaRPr lang="en-US" dirty="0"/>
          </a:p>
        </p:txBody>
      </p:sp>
      <p:pic>
        <p:nvPicPr>
          <p:cNvPr id="5" name="Content Placeholder 4"/>
          <p:cNvPicPr>
            <a:picLocks noGrp="1" noChangeAspect="1"/>
          </p:cNvPicPr>
          <p:nvPr>
            <p:ph idx="1"/>
          </p:nvPr>
        </p:nvPicPr>
        <p:blipFill>
          <a:blip r:embed="rId2"/>
          <a:srcRect t="13579" b="13579"/>
          <a:stretch>
            <a:fillRect/>
          </a:stretch>
        </p:blipFill>
        <p:spPr>
          <a:xfrm>
            <a:off x="651933" y="1825625"/>
            <a:ext cx="6273800" cy="4351338"/>
          </a:xfrm>
          <a:ln>
            <a:solidFill>
              <a:schemeClr val="tx2"/>
            </a:solidFill>
          </a:ln>
        </p:spPr>
      </p:pic>
      <p:sp>
        <p:nvSpPr>
          <p:cNvPr id="4" name="Content Placeholder 3"/>
          <p:cNvSpPr>
            <a:spLocks noGrp="1"/>
          </p:cNvSpPr>
          <p:nvPr>
            <p:ph idx="13"/>
          </p:nvPr>
        </p:nvSpPr>
        <p:spPr/>
        <p:txBody>
          <a:bodyPr/>
          <a:lstStyle/>
          <a:p>
            <a:r>
              <a:rPr lang="en-US" dirty="0" smtClean="0">
                <a:solidFill>
                  <a:schemeClr val="tx2"/>
                </a:solidFill>
              </a:rPr>
              <a:t>Chemicals are made of molecules. </a:t>
            </a:r>
          </a:p>
          <a:p>
            <a:r>
              <a:rPr lang="en-US" dirty="0" smtClean="0">
                <a:solidFill>
                  <a:schemeClr val="tx2"/>
                </a:solidFill>
              </a:rPr>
              <a:t>Molecules are made of atoms. </a:t>
            </a:r>
          </a:p>
          <a:p>
            <a:r>
              <a:rPr lang="en-US" dirty="0" smtClean="0">
                <a:solidFill>
                  <a:schemeClr val="tx2"/>
                </a:solidFill>
              </a:rPr>
              <a:t>Two million atoms can fit on the tip of a pin! </a:t>
            </a:r>
          </a:p>
          <a:p>
            <a:r>
              <a:rPr lang="en-US" dirty="0" smtClean="0">
                <a:solidFill>
                  <a:schemeClr val="tx2"/>
                </a:solidFill>
              </a:rPr>
              <a:t>Example: Water (H</a:t>
            </a:r>
            <a:r>
              <a:rPr lang="en-US" baseline="-25000" dirty="0" smtClean="0">
                <a:solidFill>
                  <a:schemeClr val="tx2"/>
                </a:solidFill>
              </a:rPr>
              <a:t>2</a:t>
            </a:r>
            <a:r>
              <a:rPr lang="en-US" dirty="0" smtClean="0">
                <a:solidFill>
                  <a:schemeClr val="tx2"/>
                </a:solidFill>
              </a:rPr>
              <a:t>O) </a:t>
            </a:r>
            <a:endParaRPr lang="en-US" dirty="0">
              <a:solidFill>
                <a:schemeClr val="tx2"/>
              </a:solidFill>
            </a:endParaRPr>
          </a:p>
        </p:txBody>
      </p:sp>
      <p:sp>
        <p:nvSpPr>
          <p:cNvPr id="6" name="TextBox 5"/>
          <p:cNvSpPr txBox="1"/>
          <p:nvPr/>
        </p:nvSpPr>
        <p:spPr>
          <a:xfrm>
            <a:off x="651933" y="6299200"/>
            <a:ext cx="6392334" cy="276999"/>
          </a:xfrm>
          <a:prstGeom prst="rect">
            <a:avLst/>
          </a:prstGeom>
          <a:noFill/>
        </p:spPr>
        <p:txBody>
          <a:bodyPr wrap="square" rtlCol="0">
            <a:spAutoFit/>
          </a:bodyPr>
          <a:lstStyle/>
          <a:p>
            <a:r>
              <a:rPr lang="en-US" sz="1200" dirty="0">
                <a:solidFill>
                  <a:srgbClr val="000000"/>
                </a:solidFill>
              </a:rPr>
              <a:t>http://</a:t>
            </a:r>
            <a:r>
              <a:rPr lang="en-US" sz="1200" dirty="0" err="1">
                <a:solidFill>
                  <a:srgbClr val="000000"/>
                </a:solidFill>
              </a:rPr>
              <a:t>www.dreamstime.com</a:t>
            </a:r>
            <a:r>
              <a:rPr lang="en-US" sz="1200" dirty="0">
                <a:solidFill>
                  <a:srgbClr val="000000"/>
                </a:solidFill>
              </a:rPr>
              <a:t>/stock-images-h2o-water-molecule-image4763154</a:t>
            </a:r>
          </a:p>
        </p:txBody>
      </p:sp>
    </p:spTree>
    <p:extLst>
      <p:ext uri="{BB962C8B-B14F-4D97-AF65-F5344CB8AC3E}">
        <p14:creationId xmlns:p14="http://schemas.microsoft.com/office/powerpoint/2010/main" val="4690457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7317" y="283634"/>
            <a:ext cx="10515600" cy="1180041"/>
          </a:xfrm>
        </p:spPr>
        <p:txBody>
          <a:bodyPr/>
          <a:lstStyle/>
          <a:p>
            <a:r>
              <a:rPr lang="en-US" dirty="0" smtClean="0">
                <a:solidFill>
                  <a:srgbClr val="000000"/>
                </a:solidFill>
              </a:rPr>
              <a:t>THANK YOU! </a:t>
            </a:r>
            <a:endParaRPr lang="en-US" dirty="0">
              <a:solidFill>
                <a:srgbClr val="000000"/>
              </a:solidFill>
            </a:endParaRPr>
          </a:p>
        </p:txBody>
      </p:sp>
    </p:spTree>
    <p:extLst>
      <p:ext uri="{BB962C8B-B14F-4D97-AF65-F5344CB8AC3E}">
        <p14:creationId xmlns:p14="http://schemas.microsoft.com/office/powerpoint/2010/main" val="204033287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43921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7466" y="3732742"/>
            <a:ext cx="8127999" cy="1582208"/>
          </a:xfrm>
          <a:solidFill>
            <a:srgbClr val="FFFFFF"/>
          </a:solidFill>
          <a:ln>
            <a:solidFill>
              <a:srgbClr val="000000"/>
            </a:solidFill>
          </a:ln>
        </p:spPr>
        <p:txBody>
          <a:bodyPr>
            <a:normAutofit fontScale="90000"/>
          </a:bodyPr>
          <a:lstStyle/>
          <a:p>
            <a:r>
              <a:rPr lang="en-US" b="1" u="sng" dirty="0" smtClean="0">
                <a:solidFill>
                  <a:srgbClr val="000000"/>
                </a:solidFill>
              </a:rPr>
              <a:t>Section 1: </a:t>
            </a:r>
            <a:r>
              <a:rPr lang="en-US" dirty="0" smtClean="0">
                <a:solidFill>
                  <a:srgbClr val="000000"/>
                </a:solidFill>
              </a:rPr>
              <a:t/>
            </a:r>
            <a:br>
              <a:rPr lang="en-US" dirty="0" smtClean="0">
                <a:solidFill>
                  <a:srgbClr val="000000"/>
                </a:solidFill>
              </a:rPr>
            </a:br>
            <a:r>
              <a:rPr lang="en-US" dirty="0" smtClean="0">
                <a:solidFill>
                  <a:srgbClr val="000000"/>
                </a:solidFill>
              </a:rPr>
              <a:t>Lab Safety and Storage </a:t>
            </a:r>
            <a:endParaRPr lang="en-US" dirty="0">
              <a:solidFill>
                <a:srgbClr val="000000"/>
              </a:solidFill>
            </a:endParaRPr>
          </a:p>
        </p:txBody>
      </p:sp>
    </p:spTree>
    <p:extLst>
      <p:ext uri="{BB962C8B-B14F-4D97-AF65-F5344CB8AC3E}">
        <p14:creationId xmlns:p14="http://schemas.microsoft.com/office/powerpoint/2010/main" val="410096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575957"/>
          </a:solidFill>
        </p:spPr>
        <p:txBody>
          <a:bodyPr/>
          <a:lstStyle/>
          <a:p>
            <a:pPr algn="ctr"/>
            <a:r>
              <a:rPr lang="en-US" dirty="0" smtClean="0"/>
              <a:t>Chemistry Laboratory Safety Materials </a:t>
            </a:r>
            <a:endParaRPr lang="en-US" dirty="0"/>
          </a:p>
        </p:txBody>
      </p:sp>
      <p:sp>
        <p:nvSpPr>
          <p:cNvPr id="4" name="Content Placeholder 3"/>
          <p:cNvSpPr>
            <a:spLocks noGrp="1"/>
          </p:cNvSpPr>
          <p:nvPr>
            <p:ph idx="13"/>
          </p:nvPr>
        </p:nvSpPr>
        <p:spPr/>
        <p:txBody>
          <a:bodyPr>
            <a:normAutofit/>
          </a:bodyPr>
          <a:lstStyle/>
          <a:p>
            <a:pPr marL="514350" indent="-514350">
              <a:buFont typeface="+mj-lt"/>
              <a:buAutoNum type="arabicPeriod"/>
            </a:pPr>
            <a:r>
              <a:rPr lang="en-US" dirty="0" smtClean="0">
                <a:solidFill>
                  <a:srgbClr val="575957"/>
                </a:solidFill>
              </a:rPr>
              <a:t>Lab Coat </a:t>
            </a:r>
          </a:p>
          <a:p>
            <a:pPr marL="0" indent="0">
              <a:buNone/>
            </a:pPr>
            <a:endParaRPr lang="en-US" sz="1400" dirty="0" smtClean="0">
              <a:solidFill>
                <a:srgbClr val="575957"/>
              </a:solidFill>
            </a:endParaRPr>
          </a:p>
          <a:p>
            <a:pPr marL="514350" indent="-514350">
              <a:buFont typeface="+mj-lt"/>
              <a:buAutoNum type="arabicPeriod"/>
            </a:pPr>
            <a:r>
              <a:rPr lang="en-US" dirty="0" smtClean="0">
                <a:solidFill>
                  <a:srgbClr val="575957"/>
                </a:solidFill>
              </a:rPr>
              <a:t>Safety Goggles </a:t>
            </a:r>
          </a:p>
          <a:p>
            <a:pPr marL="0" indent="0">
              <a:buNone/>
            </a:pPr>
            <a:endParaRPr lang="en-US" sz="1500" dirty="0" smtClean="0">
              <a:solidFill>
                <a:srgbClr val="575957"/>
              </a:solidFill>
            </a:endParaRPr>
          </a:p>
          <a:p>
            <a:pPr marL="514350" indent="-514350">
              <a:buFont typeface="+mj-lt"/>
              <a:buAutoNum type="arabicPeriod"/>
            </a:pPr>
            <a:r>
              <a:rPr lang="en-US" dirty="0" smtClean="0">
                <a:solidFill>
                  <a:srgbClr val="575957"/>
                </a:solidFill>
              </a:rPr>
              <a:t>Long pants and closed-toe shoes </a:t>
            </a:r>
          </a:p>
          <a:p>
            <a:pPr marL="0" indent="0">
              <a:buNone/>
            </a:pPr>
            <a:endParaRPr lang="en-US" sz="1500" dirty="0" smtClean="0">
              <a:solidFill>
                <a:srgbClr val="575957"/>
              </a:solidFill>
            </a:endParaRPr>
          </a:p>
          <a:p>
            <a:pPr marL="514350" indent="-514350">
              <a:buFont typeface="+mj-lt"/>
              <a:buAutoNum type="arabicPeriod"/>
            </a:pPr>
            <a:r>
              <a:rPr lang="en-US" dirty="0" smtClean="0">
                <a:solidFill>
                  <a:srgbClr val="575957"/>
                </a:solidFill>
              </a:rPr>
              <a:t>Safety Gloves </a:t>
            </a:r>
          </a:p>
          <a:p>
            <a:pPr marL="0" indent="0">
              <a:buNone/>
            </a:pPr>
            <a:endParaRPr lang="en-US" dirty="0">
              <a:solidFill>
                <a:srgbClr val="575957"/>
              </a:solidFill>
            </a:endParaRPr>
          </a:p>
        </p:txBody>
      </p:sp>
      <p:pic>
        <p:nvPicPr>
          <p:cNvPr id="7" name="Picture 6"/>
          <p:cNvPicPr>
            <a:picLocks noChangeAspect="1"/>
          </p:cNvPicPr>
          <p:nvPr/>
        </p:nvPicPr>
        <p:blipFill>
          <a:blip r:embed="rId2"/>
          <a:stretch>
            <a:fillRect/>
          </a:stretch>
        </p:blipFill>
        <p:spPr>
          <a:xfrm>
            <a:off x="304800" y="2040466"/>
            <a:ext cx="6841067" cy="4275667"/>
          </a:xfrm>
          <a:prstGeom prst="rect">
            <a:avLst/>
          </a:prstGeom>
        </p:spPr>
      </p:pic>
      <p:sp>
        <p:nvSpPr>
          <p:cNvPr id="8" name="TextBox 7"/>
          <p:cNvSpPr txBox="1"/>
          <p:nvPr/>
        </p:nvSpPr>
        <p:spPr>
          <a:xfrm>
            <a:off x="575733" y="6316133"/>
            <a:ext cx="6350000" cy="307777"/>
          </a:xfrm>
          <a:prstGeom prst="rect">
            <a:avLst/>
          </a:prstGeom>
          <a:noFill/>
        </p:spPr>
        <p:txBody>
          <a:bodyPr wrap="square" rtlCol="0">
            <a:spAutoFit/>
          </a:bodyPr>
          <a:lstStyle/>
          <a:p>
            <a:r>
              <a:rPr lang="en-US" sz="1400" dirty="0">
                <a:solidFill>
                  <a:srgbClr val="575957"/>
                </a:solidFill>
              </a:rPr>
              <a:t>http://chemistry.ucdavis.edu/graduate/prospective_students.html</a:t>
            </a:r>
          </a:p>
        </p:txBody>
      </p:sp>
    </p:spTree>
    <p:extLst>
      <p:ext uri="{BB962C8B-B14F-4D97-AF65-F5344CB8AC3E}">
        <p14:creationId xmlns:p14="http://schemas.microsoft.com/office/powerpoint/2010/main" val="161317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lstStyle/>
          <a:p>
            <a:pPr algn="ctr"/>
            <a:r>
              <a:rPr lang="en-US" dirty="0" smtClean="0"/>
              <a:t>Material Safety Data Sheet (MSDS) </a:t>
            </a:r>
            <a:endParaRPr lang="en-US" dirty="0"/>
          </a:p>
        </p:txBody>
      </p:sp>
      <p:sp>
        <p:nvSpPr>
          <p:cNvPr id="3" name="Content Placeholder 2"/>
          <p:cNvSpPr>
            <a:spLocks noGrp="1"/>
          </p:cNvSpPr>
          <p:nvPr>
            <p:ph idx="1"/>
          </p:nvPr>
        </p:nvSpPr>
        <p:spPr>
          <a:solidFill>
            <a:srgbClr val="FFFFFF"/>
          </a:solidFill>
          <a:ln>
            <a:solidFill>
              <a:srgbClr val="000000"/>
            </a:solidFill>
          </a:ln>
        </p:spPr>
        <p:txBody>
          <a:bodyPr>
            <a:normAutofit lnSpcReduction="10000"/>
          </a:bodyPr>
          <a:lstStyle/>
          <a:p>
            <a:r>
              <a:rPr lang="en-US" b="1" dirty="0" smtClean="0"/>
              <a:t>Gives users the safety information of a certain chemical. </a:t>
            </a:r>
          </a:p>
          <a:p>
            <a:pPr marL="0" indent="0">
              <a:buNone/>
            </a:pPr>
            <a:endParaRPr lang="en-US" sz="1400" b="1" dirty="0" smtClean="0"/>
          </a:p>
          <a:p>
            <a:r>
              <a:rPr lang="en-US" b="1" dirty="0" smtClean="0"/>
              <a:t>Gives medical/emergency personnel the correct procedures for cleaning and treating a chemical spill/exposure. </a:t>
            </a:r>
          </a:p>
          <a:p>
            <a:pPr marL="0" indent="0">
              <a:buNone/>
            </a:pPr>
            <a:endParaRPr lang="en-US" sz="1400" b="1" dirty="0" smtClean="0"/>
          </a:p>
          <a:p>
            <a:r>
              <a:rPr lang="en-US" b="1" i="1" dirty="0" smtClean="0"/>
              <a:t>Occupational Safety and Health Administration (OHSAH) </a:t>
            </a:r>
            <a:r>
              <a:rPr lang="en-US" b="1" dirty="0" smtClean="0"/>
              <a:t>monitors the exposure to chemicals in the workplace and MSDS reporting </a:t>
            </a:r>
            <a:endParaRPr lang="en-US" b="1" dirty="0"/>
          </a:p>
        </p:txBody>
      </p:sp>
      <p:sp>
        <p:nvSpPr>
          <p:cNvPr id="4" name="Content Placeholder 3"/>
          <p:cNvSpPr>
            <a:spLocks noGrp="1"/>
          </p:cNvSpPr>
          <p:nvPr>
            <p:ph idx="13"/>
          </p:nvPr>
        </p:nvSpPr>
        <p:spPr>
          <a:xfrm>
            <a:off x="7281333" y="2556403"/>
            <a:ext cx="4072467" cy="3421064"/>
          </a:xfrm>
        </p:spPr>
        <p:txBody>
          <a:bodyPr>
            <a:normAutofit fontScale="70000" lnSpcReduction="20000"/>
          </a:bodyPr>
          <a:lstStyle/>
          <a:p>
            <a:pPr marL="0" indent="0">
              <a:buNone/>
            </a:pPr>
            <a:r>
              <a:rPr lang="en-US" b="1" u="sng" dirty="0" smtClean="0">
                <a:solidFill>
                  <a:srgbClr val="000000"/>
                </a:solidFill>
              </a:rPr>
              <a:t>WHAT TO LOOK FOR ON A MSDS</a:t>
            </a:r>
          </a:p>
          <a:p>
            <a:r>
              <a:rPr lang="en-US" dirty="0" smtClean="0">
                <a:solidFill>
                  <a:srgbClr val="000000"/>
                </a:solidFill>
              </a:rPr>
              <a:t>Toxicity and Health Effects </a:t>
            </a:r>
          </a:p>
          <a:p>
            <a:r>
              <a:rPr lang="en-US" dirty="0" smtClean="0">
                <a:solidFill>
                  <a:srgbClr val="000000"/>
                </a:solidFill>
              </a:rPr>
              <a:t>First Aid </a:t>
            </a:r>
          </a:p>
          <a:p>
            <a:r>
              <a:rPr lang="en-US" dirty="0" smtClean="0">
                <a:solidFill>
                  <a:srgbClr val="000000"/>
                </a:solidFill>
              </a:rPr>
              <a:t>Reactivity </a:t>
            </a:r>
          </a:p>
          <a:p>
            <a:r>
              <a:rPr lang="en-US" dirty="0" smtClean="0">
                <a:solidFill>
                  <a:srgbClr val="000000"/>
                </a:solidFill>
              </a:rPr>
              <a:t>Storage </a:t>
            </a:r>
          </a:p>
          <a:p>
            <a:r>
              <a:rPr lang="en-US" dirty="0" smtClean="0">
                <a:solidFill>
                  <a:srgbClr val="000000"/>
                </a:solidFill>
              </a:rPr>
              <a:t>Disposal </a:t>
            </a:r>
          </a:p>
          <a:p>
            <a:r>
              <a:rPr lang="en-US" dirty="0" smtClean="0">
                <a:solidFill>
                  <a:srgbClr val="000000"/>
                </a:solidFill>
              </a:rPr>
              <a:t>Protective Equipment </a:t>
            </a:r>
          </a:p>
          <a:p>
            <a:r>
              <a:rPr lang="en-US" dirty="0" smtClean="0">
                <a:solidFill>
                  <a:srgbClr val="000000"/>
                </a:solidFill>
              </a:rPr>
              <a:t>Spill and Leak </a:t>
            </a:r>
          </a:p>
          <a:p>
            <a:r>
              <a:rPr lang="en-US" dirty="0" smtClean="0">
                <a:solidFill>
                  <a:srgbClr val="000000"/>
                </a:solidFill>
              </a:rPr>
              <a:t>Physical Data </a:t>
            </a:r>
            <a:endParaRPr lang="en-US" dirty="0">
              <a:solidFill>
                <a:srgbClr val="000000"/>
              </a:solidFill>
            </a:endParaRPr>
          </a:p>
        </p:txBody>
      </p:sp>
    </p:spTree>
    <p:extLst>
      <p:ext uri="{BB962C8B-B14F-4D97-AF65-F5344CB8AC3E}">
        <p14:creationId xmlns:p14="http://schemas.microsoft.com/office/powerpoint/2010/main" val="2724619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MSDS EXAMPLES (</a:t>
            </a:r>
            <a:r>
              <a:rPr lang="en-US" dirty="0" smtClean="0">
                <a:hlinkClick r:id="rId2"/>
              </a:rPr>
              <a:t>www.ohsah.bc.ca</a:t>
            </a:r>
            <a:r>
              <a:rPr lang="en-US" dirty="0"/>
              <a:t> </a:t>
            </a:r>
            <a:r>
              <a:rPr lang="en-US" dirty="0" smtClean="0"/>
              <a:t>)  </a:t>
            </a:r>
            <a:endParaRPr lang="en-US" dirty="0"/>
          </a:p>
        </p:txBody>
      </p:sp>
      <p:sp>
        <p:nvSpPr>
          <p:cNvPr id="3" name="TextBox 2"/>
          <p:cNvSpPr txBox="1"/>
          <p:nvPr/>
        </p:nvSpPr>
        <p:spPr>
          <a:xfrm>
            <a:off x="838200" y="1879600"/>
            <a:ext cx="2819400" cy="584776"/>
          </a:xfrm>
          <a:prstGeom prst="rect">
            <a:avLst/>
          </a:prstGeom>
          <a:noFill/>
        </p:spPr>
        <p:txBody>
          <a:bodyPr wrap="square" rtlCol="0">
            <a:spAutoFit/>
          </a:bodyPr>
          <a:lstStyle/>
          <a:p>
            <a:r>
              <a:rPr lang="en-US" sz="3200" b="1" dirty="0" smtClean="0">
                <a:solidFill>
                  <a:schemeClr val="tx2"/>
                </a:solidFill>
              </a:rPr>
              <a:t>INSECTISIDE </a:t>
            </a:r>
            <a:endParaRPr lang="en-US" sz="3200" b="1" dirty="0">
              <a:solidFill>
                <a:schemeClr val="tx2"/>
              </a:solidFill>
            </a:endParaRPr>
          </a:p>
        </p:txBody>
      </p:sp>
      <p:sp>
        <p:nvSpPr>
          <p:cNvPr id="4" name="TextBox 3"/>
          <p:cNvSpPr txBox="1"/>
          <p:nvPr/>
        </p:nvSpPr>
        <p:spPr>
          <a:xfrm>
            <a:off x="8119533" y="1707621"/>
            <a:ext cx="3234267" cy="584776"/>
          </a:xfrm>
          <a:prstGeom prst="rect">
            <a:avLst/>
          </a:prstGeom>
          <a:noFill/>
        </p:spPr>
        <p:txBody>
          <a:bodyPr wrap="square" rtlCol="0">
            <a:spAutoFit/>
          </a:bodyPr>
          <a:lstStyle/>
          <a:p>
            <a:r>
              <a:rPr lang="en-US" sz="3200" b="1" dirty="0" smtClean="0">
                <a:solidFill>
                  <a:srgbClr val="000000"/>
                </a:solidFill>
              </a:rPr>
              <a:t>PAINT </a:t>
            </a:r>
            <a:endParaRPr lang="en-US" sz="3200" b="1" dirty="0">
              <a:solidFill>
                <a:srgbClr val="000000"/>
              </a:solidFill>
            </a:endParaRPr>
          </a:p>
        </p:txBody>
      </p:sp>
      <p:sp>
        <p:nvSpPr>
          <p:cNvPr id="5" name="TextBox 4"/>
          <p:cNvSpPr txBox="1"/>
          <p:nvPr/>
        </p:nvSpPr>
        <p:spPr>
          <a:xfrm>
            <a:off x="6392334" y="5945021"/>
            <a:ext cx="4961466" cy="646331"/>
          </a:xfrm>
          <a:prstGeom prst="rect">
            <a:avLst/>
          </a:prstGeom>
          <a:solidFill>
            <a:srgbClr val="FFFFFF"/>
          </a:solidFill>
          <a:ln>
            <a:solidFill>
              <a:srgbClr val="000000"/>
            </a:solidFill>
          </a:ln>
        </p:spPr>
        <p:txBody>
          <a:bodyPr wrap="square" rtlCol="0">
            <a:spAutoFit/>
          </a:bodyPr>
          <a:lstStyle/>
          <a:p>
            <a:r>
              <a:rPr lang="en-US" dirty="0" smtClean="0">
                <a:solidFill>
                  <a:srgbClr val="000000"/>
                </a:solidFill>
              </a:rPr>
              <a:t>Benjamin Moore Paint </a:t>
            </a:r>
          </a:p>
          <a:p>
            <a:r>
              <a:rPr lang="en-US" dirty="0">
                <a:hlinkClick r:id="rId3"/>
              </a:rPr>
              <a:t>http://msds.ohsah.bc.ca/msds_files/15215.</a:t>
            </a:r>
            <a:r>
              <a:rPr lang="en-US" dirty="0" smtClean="0">
                <a:hlinkClick r:id="rId3"/>
              </a:rPr>
              <a:t>pdf</a:t>
            </a:r>
            <a:r>
              <a:rPr lang="en-US" dirty="0" smtClean="0"/>
              <a:t> </a:t>
            </a:r>
            <a:endParaRPr lang="en-US" dirty="0"/>
          </a:p>
        </p:txBody>
      </p:sp>
      <p:pic>
        <p:nvPicPr>
          <p:cNvPr id="6" name="Picture 5"/>
          <p:cNvPicPr>
            <a:picLocks noChangeAspect="1"/>
          </p:cNvPicPr>
          <p:nvPr/>
        </p:nvPicPr>
        <p:blipFill>
          <a:blip r:embed="rId4"/>
          <a:stretch>
            <a:fillRect/>
          </a:stretch>
        </p:blipFill>
        <p:spPr>
          <a:xfrm>
            <a:off x="7433735" y="2292397"/>
            <a:ext cx="2997199" cy="3652624"/>
          </a:xfrm>
          <a:prstGeom prst="rect">
            <a:avLst/>
          </a:prstGeom>
          <a:ln>
            <a:solidFill>
              <a:srgbClr val="000000"/>
            </a:solidFill>
          </a:ln>
        </p:spPr>
      </p:pic>
      <p:sp>
        <p:nvSpPr>
          <p:cNvPr id="7" name="TextBox 6"/>
          <p:cNvSpPr txBox="1"/>
          <p:nvPr/>
        </p:nvSpPr>
        <p:spPr>
          <a:xfrm>
            <a:off x="1083733" y="5080000"/>
            <a:ext cx="2573867" cy="646331"/>
          </a:xfrm>
          <a:prstGeom prst="rect">
            <a:avLst/>
          </a:prstGeom>
          <a:solidFill>
            <a:srgbClr val="FFFFFF"/>
          </a:solidFill>
          <a:ln>
            <a:solidFill>
              <a:srgbClr val="000000"/>
            </a:solidFill>
          </a:ln>
        </p:spPr>
        <p:txBody>
          <a:bodyPr wrap="square" rtlCol="0">
            <a:spAutoFit/>
          </a:bodyPr>
          <a:lstStyle/>
          <a:p>
            <a:r>
              <a:rPr lang="en-US" dirty="0">
                <a:hlinkClick r:id="rId5"/>
              </a:rPr>
              <a:t>http://msds.ohsah.bc.ca/msds_files/4170.</a:t>
            </a:r>
            <a:r>
              <a:rPr lang="en-US" dirty="0" smtClean="0">
                <a:hlinkClick r:id="rId5"/>
              </a:rPr>
              <a:t>pdf</a:t>
            </a:r>
            <a:r>
              <a:rPr lang="en-US" dirty="0" smtClean="0"/>
              <a:t> </a:t>
            </a:r>
            <a:endParaRPr lang="en-US" dirty="0"/>
          </a:p>
        </p:txBody>
      </p:sp>
    </p:spTree>
    <p:extLst>
      <p:ext uri="{BB962C8B-B14F-4D97-AF65-F5344CB8AC3E}">
        <p14:creationId xmlns:p14="http://schemas.microsoft.com/office/powerpoint/2010/main" val="2343775717"/>
      </p:ext>
    </p:extLst>
  </p:cSld>
  <p:clrMapOvr>
    <a:masterClrMapping/>
  </p:clrMapOvr>
</p:sld>
</file>

<file path=ppt/theme/theme1.xml><?xml version="1.0" encoding="utf-8"?>
<a:theme xmlns:a="http://schemas.openxmlformats.org/drawingml/2006/main" name="Medical MBU Template">
  <a:themeElements>
    <a:clrScheme name="TCOM BSA 1">
      <a:dk1>
        <a:srgbClr val="00853E"/>
      </a:dk1>
      <a:lt1>
        <a:srgbClr val="FFFFFF"/>
      </a:lt1>
      <a:dk2>
        <a:srgbClr val="747774"/>
      </a:dk2>
      <a:lt2>
        <a:srgbClr val="000000"/>
      </a:lt2>
      <a:accent1>
        <a:srgbClr val="3FDC9E"/>
      </a:accent1>
      <a:accent2>
        <a:srgbClr val="F8603F"/>
      </a:accent2>
      <a:accent3>
        <a:srgbClr val="FEB033"/>
      </a:accent3>
      <a:accent4>
        <a:srgbClr val="565856"/>
      </a:accent4>
      <a:accent5>
        <a:srgbClr val="E68A21"/>
      </a:accent5>
      <a:accent6>
        <a:srgbClr val="1CA971"/>
      </a:accent6>
      <a:hlink>
        <a:srgbClr val="EB383A"/>
      </a:hlink>
      <a:folHlink>
        <a:srgbClr val="C63131"/>
      </a:folHlink>
    </a:clrScheme>
    <a:fontScheme name="Tw Cen MT">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avid's Template" id="{9E867C78-D411-A14F-BEE8-3DF92ACF8D00}" vid="{4B4462C3-9D29-B64B-8547-8778EC1CB8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Medical MBU Template.potx</Template>
  <TotalTime>3297</TotalTime>
  <Words>4350</Words>
  <Application>Microsoft Macintosh PowerPoint</Application>
  <PresentationFormat>Custom</PresentationFormat>
  <Paragraphs>460</Paragraphs>
  <Slides>40</Slides>
  <Notes>27</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Medical MBU Template</vt:lpstr>
      <vt:lpstr>CHEMISTRY </vt:lpstr>
      <vt:lpstr>OUTLINE </vt:lpstr>
      <vt:lpstr>What is Chemistry? </vt:lpstr>
      <vt:lpstr>The Building Blocks of Life</vt:lpstr>
      <vt:lpstr>PowerPoint Presentation</vt:lpstr>
      <vt:lpstr>Section 1:  Lab Safety and Storage </vt:lpstr>
      <vt:lpstr>Chemistry Laboratory Safety Materials </vt:lpstr>
      <vt:lpstr>Material Safety Data Sheet (MSDS) </vt:lpstr>
      <vt:lpstr>MSDS EXAMPLES (www.ohsah.bc.ca )  </vt:lpstr>
      <vt:lpstr>Storing Chemicals Safely </vt:lpstr>
      <vt:lpstr>Section 2:  Reactions.. the fun stuff! </vt:lpstr>
      <vt:lpstr>Fe (s) + CuSO4 (aq)    FeSO4 (aq) + Cu (s)</vt:lpstr>
      <vt:lpstr>Separation Techniques </vt:lpstr>
      <vt:lpstr>1. Separating Sand from Water</vt:lpstr>
      <vt:lpstr>2. Separating Table Salt from Water  </vt:lpstr>
      <vt:lpstr>3A. Separating Oil from Water </vt:lpstr>
      <vt:lpstr>3B. Separating Oil from Water </vt:lpstr>
      <vt:lpstr>PowerPoint Presentation</vt:lpstr>
      <vt:lpstr>4. Separating Gasoline from Motor Oil </vt:lpstr>
      <vt:lpstr>Chemical Reaction vs. Physical Change </vt:lpstr>
      <vt:lpstr>Cartesian Diver </vt:lpstr>
      <vt:lpstr>Describe the behavior of gases in terms of pressure and temperature changes. </vt:lpstr>
      <vt:lpstr>Section 3:  Experiments </vt:lpstr>
      <vt:lpstr>Experiment: Onion Taste Test </vt:lpstr>
      <vt:lpstr>Experiment: Toothpaste vs. Abrasive Cleaners</vt:lpstr>
      <vt:lpstr>PowerPoint Presentation</vt:lpstr>
      <vt:lpstr>Experiment: Water and Oil</vt:lpstr>
      <vt:lpstr>The 4 Classical Divisions of Chemistry </vt:lpstr>
      <vt:lpstr>1. Analytical Chemistry  </vt:lpstr>
      <vt:lpstr>2. Inorganic Chemistry </vt:lpstr>
      <vt:lpstr>3. Organic Chemistry  </vt:lpstr>
      <vt:lpstr>3. Physical Chemistry  </vt:lpstr>
      <vt:lpstr>Section 4:  Application </vt:lpstr>
      <vt:lpstr>Government Agencies </vt:lpstr>
      <vt:lpstr>Pollution</vt:lpstr>
      <vt:lpstr>Effects on the Environment </vt:lpstr>
      <vt:lpstr>Fertilizer and Laundry Detergents  </vt:lpstr>
      <vt:lpstr>PowerPoint Presentation</vt:lpstr>
      <vt:lpstr>TO THE LABORATORY! </vt:lpstr>
      <vt:lpstr>THANK YOU!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ADAM FARRIS</dc:creator>
  <cp:lastModifiedBy>Elissa Peckham</cp:lastModifiedBy>
  <cp:revision>108</cp:revision>
  <dcterms:created xsi:type="dcterms:W3CDTF">2015-10-21T15:00:46Z</dcterms:created>
  <dcterms:modified xsi:type="dcterms:W3CDTF">2016-03-08T16:36:38Z</dcterms:modified>
</cp:coreProperties>
</file>